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2"/>
  </p:notesMasterIdLst>
  <p:handoutMasterIdLst>
    <p:handoutMasterId r:id="rId63"/>
  </p:handoutMasterIdLst>
  <p:sldIdLst>
    <p:sldId id="442" r:id="rId2"/>
    <p:sldId id="443" r:id="rId3"/>
    <p:sldId id="402" r:id="rId4"/>
    <p:sldId id="406" r:id="rId5"/>
    <p:sldId id="324" r:id="rId6"/>
    <p:sldId id="327" r:id="rId7"/>
    <p:sldId id="325" r:id="rId8"/>
    <p:sldId id="326" r:id="rId9"/>
    <p:sldId id="328" r:id="rId10"/>
    <p:sldId id="398" r:id="rId11"/>
    <p:sldId id="456" r:id="rId12"/>
    <p:sldId id="445" r:id="rId13"/>
    <p:sldId id="446" r:id="rId14"/>
    <p:sldId id="437" r:id="rId15"/>
    <p:sldId id="434" r:id="rId16"/>
    <p:sldId id="374" r:id="rId17"/>
    <p:sldId id="375" r:id="rId18"/>
    <p:sldId id="376" r:id="rId19"/>
    <p:sldId id="428" r:id="rId20"/>
    <p:sldId id="377" r:id="rId21"/>
    <p:sldId id="378" r:id="rId22"/>
    <p:sldId id="379" r:id="rId23"/>
    <p:sldId id="380" r:id="rId24"/>
    <p:sldId id="381" r:id="rId25"/>
    <p:sldId id="382" r:id="rId26"/>
    <p:sldId id="383" r:id="rId27"/>
    <p:sldId id="409" r:id="rId28"/>
    <p:sldId id="430" r:id="rId29"/>
    <p:sldId id="384" r:id="rId30"/>
    <p:sldId id="410" r:id="rId31"/>
    <p:sldId id="385" r:id="rId32"/>
    <p:sldId id="386" r:id="rId33"/>
    <p:sldId id="387" r:id="rId34"/>
    <p:sldId id="423" r:id="rId35"/>
    <p:sldId id="388" r:id="rId36"/>
    <p:sldId id="389" r:id="rId37"/>
    <p:sldId id="429" r:id="rId38"/>
    <p:sldId id="391" r:id="rId39"/>
    <p:sldId id="455" r:id="rId40"/>
    <p:sldId id="421" r:id="rId41"/>
    <p:sldId id="447" r:id="rId42"/>
    <p:sldId id="448" r:id="rId43"/>
    <p:sldId id="453" r:id="rId44"/>
    <p:sldId id="454" r:id="rId45"/>
    <p:sldId id="419" r:id="rId46"/>
    <p:sldId id="420" r:id="rId47"/>
    <p:sldId id="422" r:id="rId48"/>
    <p:sldId id="438" r:id="rId49"/>
    <p:sldId id="392" r:id="rId50"/>
    <p:sldId id="403" r:id="rId51"/>
    <p:sldId id="405" r:id="rId52"/>
    <p:sldId id="452" r:id="rId53"/>
    <p:sldId id="393" r:id="rId54"/>
    <p:sldId id="394" r:id="rId55"/>
    <p:sldId id="439" r:id="rId56"/>
    <p:sldId id="444" r:id="rId57"/>
    <p:sldId id="395" r:id="rId58"/>
    <p:sldId id="396" r:id="rId59"/>
    <p:sldId id="449" r:id="rId60"/>
    <p:sldId id="440" r:id="rId6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2787"/>
    <p:restoredTop sz="72420" autoAdjust="0"/>
  </p:normalViewPr>
  <p:slideViewPr>
    <p:cSldViewPr>
      <p:cViewPr varScale="1">
        <p:scale>
          <a:sx n="38" d="100"/>
          <a:sy n="38" d="100"/>
        </p:scale>
        <p:origin x="180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6</a:t>
            </a:r>
          </a:p>
          <a:p>
            <a:pPr algn="ctr"/>
            <a:r>
              <a:rPr lang="es-MX" b="1" dirty="0">
                <a:latin typeface="Verdana" pitchFamily="34" charset="0"/>
              </a:rPr>
              <a:t>3-0-4 Tecbared-Introcom-06-2021 - 1.pptx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10</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11</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9700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12</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13</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27E32A9-D9FD-45B7-9538-201EB895C0DA}" type="slidenum">
              <a:rPr lang="es-ES_tradnl" sz="1200"/>
              <a:pPr algn="r"/>
              <a:t>14</a:t>
            </a:fld>
            <a:endParaRPr lang="es-ES_tradnl" sz="12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A74F74CE-606D-4978-B334-0AEE320E1ED4}" type="slidenum">
              <a:rPr lang="es-ES" smtClean="0"/>
              <a:pPr/>
              <a:t>15</a:t>
            </a:fld>
            <a:endParaRPr lang="es-E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41791A-E4CC-491F-83B0-10580E529EFB}" type="slidenum">
              <a:rPr lang="es-ES_tradnl" smtClean="0"/>
              <a:pPr/>
              <a:t>16</a:t>
            </a:fld>
            <a:endParaRPr lang="es-ES_tradnl"/>
          </a:p>
        </p:txBody>
      </p:sp>
      <p:sp>
        <p:nvSpPr>
          <p:cNvPr id="13824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A702C7A-8B68-493F-ADB6-33A445583E35}" type="slidenum">
              <a:rPr lang="es-ES_tradnl" smtClean="0"/>
              <a:pPr/>
              <a:t>17</a:t>
            </a:fld>
            <a:endParaRPr lang="es-ES_tradnl"/>
          </a:p>
        </p:txBody>
      </p:sp>
      <p:sp>
        <p:nvSpPr>
          <p:cNvPr id="139267"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9268"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40E2DED-D3D0-4228-A7B1-E0A3A04A34E9}" type="slidenum">
              <a:rPr lang="es-ES_tradnl" smtClean="0"/>
              <a:pPr/>
              <a:t>18</a:t>
            </a:fld>
            <a:endParaRPr lang="es-ES_tradnl"/>
          </a:p>
        </p:txBody>
      </p:sp>
      <p:sp>
        <p:nvSpPr>
          <p:cNvPr id="14029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7F00F1A6-78D0-4294-A2AB-9E99280822F2}" type="slidenum">
              <a:rPr lang="es-ES_tradnl" smtClean="0"/>
              <a:pPr/>
              <a:t>19</a:t>
            </a:fld>
            <a:endParaRPr lang="es-ES_tradnl"/>
          </a:p>
        </p:txBody>
      </p:sp>
      <p:sp>
        <p:nvSpPr>
          <p:cNvPr id="141315" name="Rectangle 2"/>
          <p:cNvSpPr>
            <a:spLocks noGrp="1" noRot="1" noChangeAspec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A60C8E3-65C4-447F-B5C6-17EAE04BA32B}" type="slidenum">
              <a:rPr lang="es-ES_tradnl" smtClean="0"/>
              <a:pPr/>
              <a:t>20</a:t>
            </a:fld>
            <a:endParaRPr lang="es-ES_tradnl"/>
          </a:p>
        </p:txBody>
      </p:sp>
      <p:sp>
        <p:nvSpPr>
          <p:cNvPr id="14233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04916A6-07B5-4B01-AFD0-92C305DB61B7}" type="slidenum">
              <a:rPr lang="es-ES_tradnl" smtClean="0"/>
              <a:pPr/>
              <a:t>21</a:t>
            </a:fld>
            <a:endParaRPr lang="es-ES_tradnl"/>
          </a:p>
        </p:txBody>
      </p:sp>
      <p:sp>
        <p:nvSpPr>
          <p:cNvPr id="14336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algn="just"/>
            <a:r>
              <a:rPr lang="es-AR" sz="900" b="1" i="1">
                <a:latin typeface="Verdana" pitchFamily="34" charset="0"/>
                <a:ea typeface="Arial Unicode MS" pitchFamily="34" charset="-128"/>
                <a:cs typeface="Arial Unicode MS" pitchFamily="34" charset="-128"/>
              </a:rPr>
              <a:t>ANSI / EIA / TIA 569  ANSI / EIA / TIA 569  : Estándar de edificios comerciales para conductos y espacios de telecomunicaciones. </a:t>
            </a:r>
          </a:p>
          <a:p>
            <a:pPr algn="just"/>
            <a:r>
              <a:rPr lang="es-AR" sz="900" b="1" i="1">
                <a:latin typeface="Verdana" pitchFamily="34" charset="0"/>
                <a:ea typeface="Arial Unicode MS" pitchFamily="34" charset="-128"/>
                <a:cs typeface="Arial Unicode MS" pitchFamily="34" charset="-128"/>
              </a:rPr>
              <a:t>ANSI / EIA / TIA 570 : Estándar de edificios residenciales y pequeños comercios para cableado de telecomunicaciones. </a:t>
            </a:r>
          </a:p>
          <a:p>
            <a:pPr algn="just"/>
            <a:r>
              <a:rPr lang="es-AR" sz="900" b="1" i="1">
                <a:latin typeface="Verdana" pitchFamily="34" charset="0"/>
                <a:ea typeface="Arial Unicode MS" pitchFamily="34" charset="-128"/>
                <a:cs typeface="Arial Unicode MS" pitchFamily="34" charset="-128"/>
              </a:rPr>
              <a:t>ANSI / EIA / TIA 606: Estándar de administración de la infraestructura de telecomunicaciones de edificios comerciales. </a:t>
            </a:r>
          </a:p>
          <a:p>
            <a:pPr algn="just"/>
            <a:r>
              <a:rPr lang="es-AR" sz="900" b="1" i="1">
                <a:latin typeface="Verdana" pitchFamily="34" charset="0"/>
                <a:ea typeface="Arial Unicode MS" pitchFamily="34" charset="-128"/>
                <a:cs typeface="Arial Unicode MS" pitchFamily="34" charset="-128"/>
              </a:rPr>
              <a:t>ANSI / EIA / TIA 607:Estándar de edificios comerciales para la puesta a tierra y requerimientos de conexiones para  telecomunicaciones.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5399372-FF65-40E7-BC73-D8D8860AB338}" type="slidenum">
              <a:rPr lang="es-ES_tradnl" smtClean="0"/>
              <a:pPr/>
              <a:t>22</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4BE966F8-0F16-482F-B13D-D69AD0B89924}" type="slidenum">
              <a:rPr lang="es-ES_tradnl" smtClean="0"/>
              <a:pPr/>
              <a:t>23</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2A5F4161-D05D-407F-8AF6-2D23050ABA52}" type="slidenum">
              <a:rPr lang="es-ES_tradnl" smtClean="0"/>
              <a:pPr/>
              <a:t>24</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4EE09592-6E8C-4414-92F4-7064B5C531E2}" type="slidenum">
              <a:rPr lang="es-ES_tradnl" smtClean="0"/>
              <a:pPr/>
              <a:t>25</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0F5ECAC-843A-48E4-BD0E-59FE669FB77E}" type="slidenum">
              <a:rPr lang="es-ES_tradnl" smtClean="0"/>
              <a:pPr/>
              <a:t>26</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43A7D1C0-40D1-445B-8233-763BCB161450}" type="slidenum">
              <a:rPr lang="es-ES_tradnl" smtClean="0"/>
              <a:pPr/>
              <a:t>27</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8D91B839-4586-4DF0-9FDE-93DF0976E510}" type="slidenum">
              <a:rPr lang="es-ES_tradnl" smtClean="0"/>
              <a:pPr/>
              <a:t>28</a:t>
            </a:fld>
            <a:endParaRPr lang="es-ES_tradnl"/>
          </a:p>
        </p:txBody>
      </p:sp>
      <p:sp>
        <p:nvSpPr>
          <p:cNvPr id="150531" name="Rectangle 2"/>
          <p:cNvSpPr>
            <a:spLocks noGrp="1" noRot="1" noChangeAspect="1" noChangeArrowheads="1" noTextEdit="1"/>
          </p:cNvSpPr>
          <p:nvPr>
            <p:ph type="sldImg"/>
          </p:nvPr>
        </p:nvSpPr>
        <p:spPr>
          <a:xfrm>
            <a:off x="1144588" y="685800"/>
            <a:ext cx="4572000" cy="3429000"/>
          </a:xfrm>
          <a:ln/>
        </p:spPr>
      </p:sp>
      <p:sp>
        <p:nvSpPr>
          <p:cNvPr id="150532" name="Rectangle 3"/>
          <p:cNvSpPr>
            <a:spLocks noGrp="1" noChangeArrowheads="1"/>
          </p:cNvSpPr>
          <p:nvPr>
            <p:ph type="body" idx="1"/>
          </p:nvPr>
        </p:nvSpPr>
        <p:spPr>
          <a:noFill/>
          <a:ln/>
        </p:spPr>
        <p:txBody>
          <a:bodyPr/>
          <a:lstStyle/>
          <a:p>
            <a:endParaRPr lang="es-AR" dirty="0"/>
          </a:p>
          <a:p>
            <a:endParaRPr lang="es-AR" dirty="0"/>
          </a:p>
          <a:p>
            <a:endParaRPr lang="es-AR" dirty="0"/>
          </a:p>
          <a:p>
            <a:r>
              <a:rPr lang="es-AR" dirty="0"/>
              <a:t>Acometida : El cuarto de entrada de servicios consiste en la entrada de los servicios de telecomunicaciones al edificio, incluyendo el punto de entrada a través de la pared y continuando hasta el cuarto </a:t>
            </a:r>
            <a:r>
              <a:rPr lang="es-AR" dirty="0" err="1"/>
              <a:t>ó</a:t>
            </a:r>
            <a:r>
              <a:rPr lang="es-AR" dirty="0"/>
              <a:t>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7BC61771-9C14-43DA-949C-2061A0C373E7}" type="slidenum">
              <a:rPr lang="es-ES_tradnl" smtClean="0"/>
              <a:pPr/>
              <a:t>29</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6</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619404-04BF-455A-A25B-66F8367A1EF1}" type="slidenum">
              <a:rPr lang="es-ES_tradnl" smtClean="0"/>
              <a:pPr/>
              <a:t>30</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D2D9EA33-388F-4613-A30E-DF649A3F24E5}" type="slidenum">
              <a:rPr lang="es-ES_tradnl" smtClean="0"/>
              <a:pPr/>
              <a:t>31</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31ACE3AA-8C91-4521-8F32-E2CE477D4795}" type="slidenum">
              <a:rPr lang="es-ES_tradnl" smtClean="0"/>
              <a:pPr/>
              <a:t>32</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D0FC79A-7896-4CF8-A2E9-937174F32C41}" type="slidenum">
              <a:rPr lang="es-ES_tradnl" smtClean="0"/>
              <a:pPr/>
              <a:t>33</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C3609EB7-70E3-4AD7-A92C-B74BC9878BB3}" type="slidenum">
              <a:rPr lang="es-ES_tradnl" smtClean="0"/>
              <a:pPr/>
              <a:t>34</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8370173B-4569-4D57-AFCE-9E89E642A685}" type="slidenum">
              <a:rPr lang="es-ES_tradnl" smtClean="0"/>
              <a:pPr/>
              <a:t>35</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830CF14E-5D01-4CAC-A2AC-41C701E5C7BE}" type="slidenum">
              <a:rPr lang="es-ES_tradnl" smtClean="0"/>
              <a:pPr/>
              <a:t>36</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r>
              <a:rPr lang="es-AR"/>
              <a:t>Un cuarto de telecomunicaciones es el área en un edificio utilizada para el uso exclusivo de equipo asociado con el sistema de cableado de telecomunicaciones. El espacio del cuarto de comunicaciones no debe ser compartido con instalaciones eléctricas que no sean de telecomunicaciones. El cuarto de telecomunicaciones debe ser capaz de albergar equipo de telecomunicaciones, terminaciones de cable y cableado de interconexión asociado.</a:t>
            </a:r>
          </a:p>
          <a:p>
            <a:r>
              <a:rPr lang="es-AR"/>
              <a:t>El diseño de cuartos de telecomunicaciones debe considerar, además de voz y datos, la incorporación de otros sistemas de información del edificio tales como televisión por cable, alarmas, seguridad, audio y otros sistemas de telecomunicaciones.</a:t>
            </a:r>
          </a:p>
          <a:p>
            <a:r>
              <a:rPr lang="es-AR"/>
              <a:t>No hay un límite máximo en la cantidad de cuartos de telecomunicaciones que puedan haber en un edificio.</a:t>
            </a:r>
          </a:p>
          <a:p>
            <a:r>
              <a:rPr lang="es-AR"/>
              <a:t>El cuarto de equipo es un espacio centralizado de uso especifico para equipo de telecomunicaciones tal como central telefónica, equipo de cómputo y conmutador de video.</a:t>
            </a:r>
          </a:p>
          <a:p>
            <a:r>
              <a:rPr lang="es-AR"/>
              <a:t>Todas las funciones de un cuarto de telecomunicaciones pueden ser proporcionadas por un cuarto de equipo. Los cuartos de equipo se consideran distintos de los cuartos de telecomunicaciones por la naturaleza, costo, tamaño y complejidad del equipo que contiene.</a:t>
            </a:r>
          </a:p>
          <a:p>
            <a:r>
              <a:rPr lang="es-AR"/>
              <a:t>Los cuartos de equipo incluyen espacio de trabajo para personal de telecomunicaciones. Todo edificio debe contener un cuarto de telecomunicaciones o un cuarto de equipo los requerimientos del cuarto de equipo se especifican en los estandares ANSI/TIA/EIA-568 y ANSI/TIA/EIA-569.</a:t>
            </a:r>
          </a:p>
          <a:p>
            <a:r>
              <a:rPr lang="es-AR"/>
              <a:t>Los cuartos de telecomunicaciones proporcionan varias funciones diferentes a los sistemas de cableado y a menudo son tratados como subsistemas diferentes dentro de la jerarquía de estos.</a:t>
            </a:r>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B871BEE-EC0E-428D-AA25-8721D6AC7B61}" type="slidenum">
              <a:rPr lang="es-ES_tradnl" smtClean="0"/>
              <a:pPr/>
              <a:t>37</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38</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39</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extLst>
      <p:ext uri="{BB962C8B-B14F-4D97-AF65-F5344CB8AC3E}">
        <p14:creationId xmlns:p14="http://schemas.microsoft.com/office/powerpoint/2010/main" val="237673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BC15AB4-8724-450A-908A-8A2A893F458A}" type="slidenum">
              <a:rPr lang="es-ES_tradnl" smtClean="0"/>
              <a:pPr/>
              <a:t>4</a:t>
            </a:fld>
            <a:endParaRPr lang="es-ES_tradnl"/>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40</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41</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42</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43</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394894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44</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4012998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62D2E1F4-F80D-42D0-A901-3342AB0C3A12}" type="slidenum">
              <a:rPr lang="es-ES_tradnl" smtClean="0"/>
              <a:pPr/>
              <a:t>45</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BF8A84D9-11FE-47AC-A6EC-79F2FDB3C584}" type="slidenum">
              <a:rPr lang="es-ES_tradnl" smtClean="0"/>
              <a:pPr/>
              <a:t>46</a:t>
            </a:fld>
            <a:endParaRPr lang="es-ES_tradnl"/>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539AEBEF-C82A-4A28-A35E-60D208D5D78A}" type="slidenum">
              <a:rPr lang="es-ES_tradnl" smtClean="0"/>
              <a:pPr/>
              <a:t>47</a:t>
            </a:fld>
            <a:endParaRPr lang="es-ES_tradnl"/>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marL="2057400" lvl="4" indent="-228600"/>
            <a:r>
              <a:rPr lang="es-ES" b="1"/>
              <a:t>Administración del sistema de cableado</a:t>
            </a:r>
            <a:endParaRPr lang="es-AR" b="1"/>
          </a:p>
          <a:p>
            <a:pPr marL="2057400" lvl="4" indent="-228600"/>
            <a:r>
              <a:rPr lang="es-ES" b="1"/>
              <a:t>La administración del sistema de cableado incluye la documentación de los cables, terminaciones de los mismos, cruzadas, paneles de “patcheo”, armarios de telecomunicaciones y otros espacios ocupados por los sistemas de telecomunicaciones.</a:t>
            </a:r>
          </a:p>
          <a:p>
            <a:pPr marL="1143000" lvl="2" indent="-228600"/>
            <a:r>
              <a:rPr lang="es-ES" b="1"/>
              <a:t>La documentación es un componente de la máxima importancia para la operación y el mantenimiento de los sistemas de telecomunicaciones. Dicha documentación puede ser totalmente sobre papel, pero hoy en día resulta mucho más aconsejable la utilización de sistemas basados en computadoras. Resulta importante poder disponer, en todo momento, de la documentación actualizada, y fácilmente actualizable, dada la gran variabilidad de las instalaciones debido a mudanzas, incorporación de nuevos servicios, expansión de los existentes, etc.</a:t>
            </a:r>
          </a:p>
          <a:p>
            <a:pPr marL="1143000" lvl="2" indent="-228600"/>
            <a:r>
              <a:rPr lang="es-ES" b="1"/>
              <a:t>La norma TIA/EIA 606 proporciona una guía que puede ser de utilidad para la ejecución de la administración de los sistemas de cableado. Los principales fabricantes de equipamiento para cableado disponen también de software específico para administración.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AE851F0-EA0A-4A6D-B2EA-71537F0AB0A1}" type="slidenum">
              <a:rPr lang="es-ES_tradnl" smtClean="0"/>
              <a:pPr/>
              <a:t>49</a:t>
            </a:fld>
            <a:endParaRPr lang="es-ES_tradnl"/>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DCDEA14-DD61-4D6D-A2D6-EA6720C0E615}" type="slidenum">
              <a:rPr lang="es-ES_tradnl" smtClean="0"/>
              <a:pPr/>
              <a:t>50</a:t>
            </a:fld>
            <a:endParaRPr lang="es-ES_tradnl"/>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DF2E6FC-2168-42D8-9C0C-7FCDB299A715}" type="slidenum">
              <a:rPr lang="es-ES_tradnl" smtClean="0"/>
              <a:pPr/>
              <a:t>5</a:t>
            </a:fld>
            <a:endParaRPr lang="es-ES_tradnl"/>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1986DAA5-2E1D-4DA4-9D21-09840E8ABA28}" type="slidenum">
              <a:rPr lang="es-ES_tradnl" smtClean="0"/>
              <a:pPr/>
              <a:t>51</a:t>
            </a:fld>
            <a:endParaRPr lang="es-ES_tradnl"/>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F045B4FC-1991-478C-8267-F79FED7529B8}" type="slidenum">
              <a:rPr lang="es-ES_tradnl" sz="1200"/>
              <a:pPr algn="r"/>
              <a:t>52</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r>
              <a:rPr lang="es-ES" sz="1200" b="0" i="0" kern="1200" dirty="0" err="1">
                <a:solidFill>
                  <a:schemeClr val="tx1"/>
                </a:solidFill>
                <a:effectLst/>
                <a:latin typeface="Times New Roman" pitchFamily="18" charset="0"/>
                <a:ea typeface="+mn-ea"/>
                <a:cs typeface="+mn-cs"/>
              </a:rPr>
              <a:t>Patch</a:t>
            </a:r>
            <a:r>
              <a:rPr lang="es-ES" sz="1200" b="0" i="0" kern="1200" dirty="0">
                <a:solidFill>
                  <a:schemeClr val="tx1"/>
                </a:solidFill>
                <a:effectLst/>
                <a:latin typeface="Times New Roman" pitchFamily="18" charset="0"/>
                <a:ea typeface="+mn-ea"/>
                <a:cs typeface="+mn-cs"/>
              </a:rPr>
              <a:t> Panel son utilizados en algún punto de una red informática donde todos los cables de red terminan. Se puede definir como paneles donde se ubican los puertos de una red, normalmente localizados en un bastidor o rack de telecomunicaciones.</a:t>
            </a:r>
            <a:endParaRPr lang="es-ES" dirty="0"/>
          </a:p>
        </p:txBody>
      </p:sp>
    </p:spTree>
    <p:extLst>
      <p:ext uri="{BB962C8B-B14F-4D97-AF65-F5344CB8AC3E}">
        <p14:creationId xmlns:p14="http://schemas.microsoft.com/office/powerpoint/2010/main" val="2286664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83BD49F5-FE67-4150-9CC0-96C51CE89075}" type="slidenum">
              <a:rPr lang="es-ES_tradnl" smtClean="0"/>
              <a:pPr/>
              <a:t>53</a:t>
            </a:fld>
            <a:endParaRPr lang="es-ES_tradnl"/>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AF8B7089-97B3-4AAE-8CF1-78DAE4723F46}" type="slidenum">
              <a:rPr lang="es-ES_tradnl" smtClean="0"/>
              <a:pPr/>
              <a:t>54</a:t>
            </a:fld>
            <a:endParaRPr lang="es-ES_tradnl"/>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DCF67596-4FD3-4BF0-B07E-3942C0D52E94}" type="slidenum">
              <a:rPr lang="es-ES_tradnl" smtClean="0"/>
              <a:pPr/>
              <a:t>57</a:t>
            </a:fld>
            <a:endParaRPr lang="es-ES_tradnl"/>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3E0CF706-78F7-46A5-AEE2-C20EE33A16E3}" type="slidenum">
              <a:rPr lang="es-ES_tradnl" smtClean="0"/>
              <a:pPr/>
              <a:t>58</a:t>
            </a:fld>
            <a:endParaRPr lang="es-ES_tradnl"/>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59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24C5ED-63F4-4DA0-B13C-07989F04873E}" type="slidenum">
              <a:rPr lang="es-ES_tradnl" smtClean="0"/>
              <a:pPr/>
              <a:t>6</a:t>
            </a:fld>
            <a:endParaRPr lang="es-ES_tradnl"/>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FA0D77B-DBD2-49EA-B576-30CF30093B8C}" type="slidenum">
              <a:rPr lang="es-ES_tradnl" smtClean="0"/>
              <a:pPr/>
              <a:t>7</a:t>
            </a:fld>
            <a:endParaRPr lang="es-ES_tradnl"/>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BB747EE0-3148-4347-B2FC-F936BA5A7199}" type="slidenum">
              <a:rPr lang="es-ES_tradnl" smtClean="0"/>
              <a:pPr/>
              <a:t>8</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D9B7D87-2052-4148-B26C-615479CA8E0A}" type="slidenum">
              <a:rPr lang="es-ES_tradnl" smtClean="0"/>
              <a:pPr/>
              <a:t>9</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2.bin"/><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oleObject" Target="../embeddings/oleObject5.bin"/><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en.wikipedia.org/wiki/File:Rj45plug-8p8c.png" TargetMode="Externa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oleObject" Target="../embeddings/oleObject10.bin"/><Relationship Id="rId5" Type="http://schemas.openxmlformats.org/officeDocument/2006/relationships/image" Target="../media/image36.png"/><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oleObject" Target="../embeddings/oleObject12.bin"/><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oleObject" Target="../embeddings/oleObject14.bin"/><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oleObject" Target="../embeddings/oleObject17.bin"/><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tiff"/><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2021</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457200" y="2420888"/>
            <a:ext cx="8458200" cy="3312368"/>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4000" i="1" dirty="0">
                <a:effectLst>
                  <a:outerShdw blurRad="38100" dist="38100" dir="2700000" algn="tl">
                    <a:srgbClr val="000000"/>
                  </a:outerShdw>
                </a:effectLst>
                <a:latin typeface="Arial" charset="0"/>
              </a:rPr>
              <a:t>802.11b </a:t>
            </a:r>
            <a:r>
              <a:rPr lang="es-ES_tradnl" sz="4000" i="1" dirty="0">
                <a:effectLst>
                  <a:outerShdw blurRad="38100" dist="38100" dir="2700000" algn="tl">
                    <a:srgbClr val="000000"/>
                  </a:outerShdw>
                </a:effectLst>
                <a:latin typeface="Arial" charset="0"/>
                <a:sym typeface="Wingdings 3" pitchFamily="18" charset="2"/>
              </a:rPr>
              <a:t> 11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sym typeface="Wingdings 3" pitchFamily="18" charset="2"/>
              </a:rPr>
              <a:t>802.11a  54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802.11g</a:t>
            </a:r>
            <a:r>
              <a:rPr lang="es-ES_tradnl" sz="4000" i="1" dirty="0">
                <a:effectLst>
                  <a:outerShdw blurRad="38100" dist="38100" dir="2700000" algn="tl">
                    <a:srgbClr val="000000"/>
                  </a:outerShdw>
                </a:effectLst>
                <a:latin typeface="Arial" charset="0"/>
                <a:sym typeface="Wingdings 3" pitchFamily="18" charset="2"/>
              </a:rPr>
              <a:t> 54 Mbps (2003)</a:t>
            </a:r>
          </a:p>
          <a:p>
            <a:pPr marL="990600" lvl="1" indent="-533400">
              <a:defRPr/>
            </a:pPr>
            <a:r>
              <a:rPr lang="es-ES_tradnl" sz="4000" i="1" dirty="0">
                <a:effectLst>
                  <a:outerShdw blurRad="38100" dist="38100" dir="2700000" algn="tl">
                    <a:srgbClr val="000000"/>
                  </a:outerShdw>
                </a:effectLst>
                <a:latin typeface="Arial" charset="0"/>
              </a:rPr>
              <a:t>802.11n</a:t>
            </a:r>
            <a:r>
              <a:rPr lang="es-ES_tradnl" sz="4000" i="1" dirty="0">
                <a:effectLst>
                  <a:outerShdw blurRad="38100" dist="38100" dir="2700000" algn="tl">
                    <a:srgbClr val="000000"/>
                  </a:outerShdw>
                </a:effectLst>
                <a:latin typeface="Arial" charset="0"/>
                <a:sym typeface="Wingdings 3" pitchFamily="18" charset="2"/>
              </a:rPr>
              <a:t> 600 Mbps (2009)</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cSld>
  <p:clrMapOvr>
    <a:overrideClrMapping bg1="dk2" tx1="lt1" bg2="dk1"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107504" y="1700808"/>
            <a:ext cx="9036496" cy="4824536"/>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3600" i="1" dirty="0">
                <a:effectLst>
                  <a:outerShdw blurRad="38100" dist="38100" dir="2700000" algn="tl">
                    <a:srgbClr val="000000"/>
                  </a:outerShdw>
                </a:effectLst>
                <a:latin typeface="Arial" charset="0"/>
              </a:rPr>
              <a:t>802.11ac Wave 1</a:t>
            </a:r>
            <a:r>
              <a:rPr lang="es-ES_tradnl" sz="3600" i="1" dirty="0">
                <a:effectLst>
                  <a:outerShdw blurRad="38100" dist="38100" dir="2700000" algn="tl">
                    <a:srgbClr val="000000"/>
                  </a:outerShdw>
                </a:effectLst>
                <a:latin typeface="Arial" charset="0"/>
                <a:sym typeface="Wingdings 3" pitchFamily="18" charset="2"/>
              </a:rPr>
              <a:t> 433 Mbps (2014)</a:t>
            </a:r>
          </a:p>
          <a:p>
            <a:pPr marL="990600" lvl="1" indent="-533400">
              <a:defRPr/>
            </a:pPr>
            <a:r>
              <a:rPr lang="es-ES_tradnl" sz="3600" i="1" dirty="0">
                <a:effectLst>
                  <a:outerShdw blurRad="38100" dist="38100" dir="2700000" algn="tl">
                    <a:srgbClr val="000000"/>
                  </a:outerShdw>
                </a:effectLst>
                <a:latin typeface="Arial" charset="0"/>
              </a:rPr>
              <a:t>802.11ac Wave 2</a:t>
            </a:r>
            <a:r>
              <a:rPr lang="es-ES_tradnl" sz="3600" i="1" dirty="0">
                <a:effectLst>
                  <a:outerShdw blurRad="38100" dist="38100" dir="2700000" algn="tl">
                    <a:srgbClr val="000000"/>
                  </a:outerShdw>
                </a:effectLst>
                <a:latin typeface="Arial" charset="0"/>
                <a:sym typeface="Wingdings 3" pitchFamily="18" charset="2"/>
              </a:rPr>
              <a:t> 780 Mbps (2015)</a:t>
            </a:r>
          </a:p>
          <a:p>
            <a:pPr marL="990600" lvl="1" indent="-533400">
              <a:defRPr/>
            </a:pPr>
            <a:r>
              <a:rPr lang="es-ES_tradnl" sz="3600" i="1" dirty="0">
                <a:effectLst>
                  <a:outerShdw blurRad="38100" dist="38100" dir="2700000" algn="tl">
                    <a:srgbClr val="000000"/>
                  </a:outerShdw>
                </a:effectLst>
                <a:latin typeface="Arial" charset="0"/>
              </a:rPr>
              <a:t>802.11ax </a:t>
            </a:r>
            <a:r>
              <a:rPr lang="en-US" sz="3600" i="1" dirty="0">
                <a:effectLst>
                  <a:outerShdw blurRad="38100" dist="38100" dir="2700000" algn="tl">
                    <a:srgbClr val="000000"/>
                  </a:outerShdw>
                </a:effectLst>
                <a:latin typeface="Arial" charset="0"/>
              </a:rPr>
              <a:t>WI -FI 6 </a:t>
            </a:r>
            <a:r>
              <a:rPr lang="es-ES_tradnl" sz="3600" i="1" dirty="0">
                <a:effectLst>
                  <a:outerShdw blurRad="38100" dist="38100" dir="2700000" algn="tl">
                    <a:srgbClr val="000000"/>
                  </a:outerShdw>
                </a:effectLst>
                <a:latin typeface="Arial" charset="0"/>
                <a:sym typeface="Wingdings 3" pitchFamily="18" charset="2"/>
              </a:rPr>
              <a:t> 866 Mbps (????)</a:t>
            </a:r>
            <a:endParaRPr lang="es-ES_tradnl" sz="36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802.11e</a:t>
            </a:r>
            <a:r>
              <a:rPr lang="es-ES_tradnl" sz="4000" i="1" dirty="0">
                <a:effectLst>
                  <a:outerShdw blurRad="38100" dist="38100" dir="2700000" algn="tl">
                    <a:srgbClr val="000000"/>
                  </a:outerShdw>
                </a:effectLst>
                <a:latin typeface="Arial" charset="0"/>
                <a:sym typeface="Wingdings 3" pitchFamily="18" charset="2"/>
              </a:rPr>
              <a:t> </a:t>
            </a:r>
            <a:r>
              <a:rPr lang="es-ES_tradnl" sz="4000" i="1" dirty="0" err="1">
                <a:effectLst>
                  <a:outerShdw blurRad="38100" dist="38100" dir="2700000" algn="tl">
                    <a:srgbClr val="000000"/>
                  </a:outerShdw>
                </a:effectLst>
                <a:latin typeface="Arial" charset="0"/>
                <a:sym typeface="Wingdings 3" pitchFamily="18" charset="2"/>
              </a:rPr>
              <a:t>QoS</a:t>
            </a:r>
            <a:r>
              <a:rPr lang="es-ES_tradnl" sz="4000" i="1" dirty="0">
                <a:effectLst>
                  <a:outerShdw blurRad="38100" dist="38100" dir="2700000" algn="tl">
                    <a:srgbClr val="000000"/>
                  </a:outerShdw>
                </a:effectLst>
                <a:latin typeface="Arial" charset="0"/>
                <a:sym typeface="Wingdings 3" pitchFamily="18" charset="2"/>
              </a:rPr>
              <a:t> </a:t>
            </a:r>
            <a:r>
              <a:rPr lang="es-ES_tradnl" b="1" i="1" dirty="0">
                <a:effectLst>
                  <a:outerShdw blurRad="38100" dist="38100" dir="2700000" algn="tl">
                    <a:srgbClr val="000000"/>
                  </a:outerShdw>
                </a:effectLst>
                <a:latin typeface="Arial" charset="0"/>
                <a:sym typeface="Wingdings 3" pitchFamily="18" charset="2"/>
              </a:rPr>
              <a:t>(Voz, video, Datos)</a:t>
            </a:r>
          </a:p>
          <a:p>
            <a:pPr marL="990600" lvl="1" indent="-533400">
              <a:defRPr/>
            </a:pPr>
            <a:r>
              <a:rPr lang="es-ES_tradnl" sz="4000" i="1" dirty="0">
                <a:effectLst>
                  <a:outerShdw blurRad="38100" dist="38100" dir="2700000" algn="tl">
                    <a:srgbClr val="000000"/>
                  </a:outerShdw>
                </a:effectLst>
                <a:latin typeface="Arial" charset="0"/>
              </a:rPr>
              <a:t>802.11i</a:t>
            </a:r>
            <a:r>
              <a:rPr lang="es-ES_tradnl" sz="4000" i="1" dirty="0">
                <a:effectLst>
                  <a:outerShdw blurRad="38100" dist="38100" dir="2700000" algn="tl">
                    <a:srgbClr val="000000"/>
                  </a:outerShdw>
                </a:effectLst>
                <a:latin typeface="Arial" charset="0"/>
                <a:sym typeface="Wingdings 3" pitchFamily="18" charset="2"/>
              </a:rPr>
              <a:t>  Seguridad</a:t>
            </a:r>
          </a:p>
          <a:p>
            <a:pPr marL="990600" lvl="1" indent="-533400">
              <a:defRPr/>
            </a:pPr>
            <a:r>
              <a:rPr lang="es-ES_tradnl" sz="4000" i="1" dirty="0">
                <a:effectLst>
                  <a:outerShdw blurRad="38100" dist="38100" dir="2700000" algn="tl">
                    <a:srgbClr val="000000"/>
                  </a:outerShdw>
                </a:effectLst>
                <a:latin typeface="Arial" charset="0"/>
              </a:rPr>
              <a:t>802.15 </a:t>
            </a:r>
            <a:r>
              <a:rPr lang="es-ES_tradnl" sz="4000" i="1" dirty="0">
                <a:effectLst>
                  <a:outerShdw blurRad="38100" dist="38100" dir="2700000" algn="tl">
                    <a:srgbClr val="000000"/>
                  </a:outerShdw>
                </a:effectLst>
                <a:latin typeface="Arial" charset="0"/>
                <a:sym typeface="Wingdings 3" pitchFamily="18" charset="2"/>
              </a:rPr>
              <a:t> PAN (Bluetooth)</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476081970"/>
      </p:ext>
    </p:extLst>
  </p:cSld>
  <p:clrMapOvr>
    <a:overrideClrMapping bg1="dk2" tx1="lt1" bg2="dk1"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467544" y="228600"/>
            <a:ext cx="8143056"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sp>
        <p:nvSpPr>
          <p:cNvPr id="180227" name="Rectangle 3"/>
          <p:cNvSpPr>
            <a:spLocks noGrp="1" noChangeArrowheads="1"/>
          </p:cNvSpPr>
          <p:nvPr>
            <p:ph type="body" idx="1"/>
          </p:nvPr>
        </p:nvSpPr>
        <p:spPr>
          <a:xfrm>
            <a:off x="179512" y="2057400"/>
            <a:ext cx="8856984" cy="4611960"/>
          </a:xfrm>
          <a:solidFill>
            <a:schemeClr val="bg1"/>
          </a:solidFill>
          <a:ln w="76200">
            <a:solidFill>
              <a:schemeClr val="accent2">
                <a:lumMod val="50000"/>
                <a:lumOff val="50000"/>
              </a:schemeClr>
            </a:solidFill>
          </a:ln>
        </p:spPr>
        <p:txBody>
          <a:bodyPr/>
          <a:lstStyle/>
          <a:p>
            <a:pPr marL="990600" lvl="1" indent="-533400">
              <a:defRPr/>
            </a:pPr>
            <a:r>
              <a:rPr lang="es-AR" sz="4000" i="1" dirty="0">
                <a:effectLst>
                  <a:outerShdw blurRad="38100" dist="38100" dir="2700000" algn="tl">
                    <a:srgbClr val="000000"/>
                  </a:outerShdw>
                </a:effectLst>
                <a:latin typeface="Arial" charset="0"/>
              </a:rPr>
              <a:t>Power </a:t>
            </a:r>
            <a:r>
              <a:rPr lang="es-AR" sz="4000" i="1" dirty="0" err="1">
                <a:effectLst>
                  <a:outerShdw blurRad="38100" dist="38100" dir="2700000" algn="tl">
                    <a:srgbClr val="000000"/>
                  </a:outerShdw>
                </a:effectLst>
                <a:latin typeface="Arial" charset="0"/>
              </a:rPr>
              <a:t>over</a:t>
            </a:r>
            <a:r>
              <a:rPr lang="es-AR" sz="4000" i="1" dirty="0">
                <a:effectLst>
                  <a:outerShdw blurRad="38100" dist="38100" dir="2700000" algn="tl">
                    <a:srgbClr val="000000"/>
                  </a:outerShdw>
                </a:effectLst>
                <a:latin typeface="Arial" charset="0"/>
              </a:rPr>
              <a:t> Ethernet </a:t>
            </a:r>
            <a:r>
              <a:rPr lang="es-ES_tradnl" sz="4000" i="1" dirty="0">
                <a:effectLst>
                  <a:outerShdw blurRad="38100" dist="38100" dir="2700000" algn="tl">
                    <a:srgbClr val="000000"/>
                  </a:outerShdw>
                </a:effectLst>
                <a:latin typeface="Arial" charset="0"/>
                <a:sym typeface="Wingdings 3" pitchFamily="18" charset="2"/>
              </a:rPr>
              <a:t> </a:t>
            </a:r>
            <a:r>
              <a:rPr lang="es-AR" sz="4000" i="1" dirty="0" err="1">
                <a:effectLst>
                  <a:outerShdw blurRad="38100" dist="38100" dir="2700000" algn="tl">
                    <a:srgbClr val="000000"/>
                  </a:outerShdw>
                </a:effectLst>
                <a:latin typeface="Arial" charset="0"/>
              </a:rPr>
              <a:t>PoE</a:t>
            </a:r>
            <a:endParaRPr lang="es-AR" sz="4000" i="1" dirty="0">
              <a:effectLst>
                <a:outerShdw blurRad="38100" dist="38100" dir="2700000" algn="tl">
                  <a:srgbClr val="000000"/>
                </a:outerShdw>
              </a:effectLst>
              <a:latin typeface="Arial" charset="0"/>
            </a:endParaRPr>
          </a:p>
          <a:p>
            <a:pPr marL="990600" lvl="1" indent="-533400">
              <a:defRPr/>
            </a:pPr>
            <a:r>
              <a:rPr lang="es-AR" sz="4000" i="1" dirty="0">
                <a:effectLst>
                  <a:outerShdw blurRad="38100" dist="38100" dir="2700000" algn="tl">
                    <a:srgbClr val="000000"/>
                  </a:outerShdw>
                </a:effectLst>
                <a:latin typeface="Arial" charset="0"/>
              </a:rPr>
              <a:t>Incorpora alimentación eléctrica a una infraestructura LAN estándar.</a:t>
            </a:r>
          </a:p>
          <a:p>
            <a:pPr marL="990600" lvl="1" indent="-533400">
              <a:defRPr/>
            </a:pPr>
            <a:r>
              <a:rPr lang="es-AR" sz="4000" i="1" dirty="0">
                <a:effectLst>
                  <a:outerShdw blurRad="38100" dist="38100" dir="2700000" algn="tl">
                    <a:srgbClr val="000000"/>
                  </a:outerShdw>
                </a:effectLst>
                <a:latin typeface="Arial" charset="0"/>
              </a:rPr>
              <a:t>Elimina la necesidad de utilizar tomas de corriente en las ubicaciones del dispositivo alimentado.</a:t>
            </a: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198353614"/>
      </p:ext>
    </p:extLst>
  </p:cSld>
  <p:clrMapOvr>
    <a:overrideClrMapping bg1="dk2" tx1="lt1" bg2="dk1"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23528" y="228600"/>
            <a:ext cx="8287072"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04864"/>
            <a:ext cx="4104456" cy="4038959"/>
          </a:xfrm>
          <a:prstGeom prst="rect">
            <a:avLst/>
          </a:prstGeom>
          <a:solidFill>
            <a:schemeClr val="bg1"/>
          </a:solidFill>
          <a:ln w="76200">
            <a:solidFill>
              <a:schemeClr val="accent2">
                <a:lumMod val="50000"/>
                <a:lumOff val="50000"/>
              </a:schemeClr>
            </a:solidFill>
            <a:miter lim="800000"/>
            <a:headEnd/>
            <a:tailEnd/>
          </a:ln>
        </p:spPr>
      </p:pic>
      <p:pic>
        <p:nvPicPr>
          <p:cNvPr id="1986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64" y="2852936"/>
            <a:ext cx="4277469" cy="2412055"/>
          </a:xfrm>
          <a:prstGeom prst="rect">
            <a:avLst/>
          </a:prstGeom>
          <a:solidFill>
            <a:schemeClr val="bg1"/>
          </a:solidFill>
          <a:ln w="76200">
            <a:solidFill>
              <a:schemeClr val="accent2">
                <a:lumMod val="50000"/>
                <a:lumOff val="50000"/>
              </a:schemeClr>
            </a:solidFill>
            <a:miter lim="800000"/>
            <a:headEnd/>
            <a:tailEnd/>
          </a:ln>
        </p:spPr>
      </p:pic>
    </p:spTree>
    <p:extLst>
      <p:ext uri="{BB962C8B-B14F-4D97-AF65-F5344CB8AC3E}">
        <p14:creationId xmlns:p14="http://schemas.microsoft.com/office/powerpoint/2010/main" val="231658619"/>
      </p:ext>
    </p:extLst>
  </p:cSld>
  <p:clrMapOvr>
    <a:overrideClrMapping bg1="dk2" tx1="lt1" bg2="dk1"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51520" y="0"/>
            <a:ext cx="8563868"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b="1" i="1">
                <a:solidFill>
                  <a:schemeClr val="tx1"/>
                </a:solidFill>
                <a:effectLst>
                  <a:outerShdw blurRad="38100" dist="38100" dir="2700000" algn="tl">
                    <a:srgbClr val="000000"/>
                  </a:outerShdw>
                </a:effectLst>
                <a:latin typeface="Arial" charset="0"/>
              </a:rPr>
              <a:t>Tecnologías Ethernet</a:t>
            </a:r>
          </a:p>
        </p:txBody>
      </p:sp>
      <p:pic>
        <p:nvPicPr>
          <p:cNvPr id="192515" name="Picture 3"/>
          <p:cNvPicPr>
            <a:picLocks noChangeAspect="1" noChangeArrowheads="1"/>
          </p:cNvPicPr>
          <p:nvPr/>
        </p:nvPicPr>
        <p:blipFill>
          <a:blip r:embed="rId3" cstate="print"/>
          <a:srcRect/>
          <a:stretch>
            <a:fillRect/>
          </a:stretch>
        </p:blipFill>
        <p:spPr bwMode="auto">
          <a:xfrm>
            <a:off x="0" y="1844675"/>
            <a:ext cx="9144000" cy="5013325"/>
          </a:xfrm>
          <a:prstGeom prst="rect">
            <a:avLst/>
          </a:prstGeom>
          <a:solidFill>
            <a:srgbClr val="003366"/>
          </a:solidFill>
          <a:ln w="76200" algn="ctr">
            <a:solidFill>
              <a:schemeClr val="accent2">
                <a:lumMod val="50000"/>
                <a:lumOff val="50000"/>
              </a:schemeClr>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7505" y="0"/>
            <a:ext cx="9036496" cy="1000125"/>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pic>
        <p:nvPicPr>
          <p:cNvPr id="63493" name="Picture 5" descr="DataCenterColapsado"/>
          <p:cNvPicPr>
            <a:picLocks noGrp="1" noChangeAspect="1" noChangeArrowheads="1"/>
          </p:cNvPicPr>
          <p:nvPr>
            <p:ph idx="1"/>
          </p:nvPr>
        </p:nvPicPr>
        <p:blipFill>
          <a:blip r:embed="rId3" cstate="print"/>
          <a:srcRect/>
          <a:stretch>
            <a:fillRect/>
          </a:stretch>
        </p:blipFill>
        <p:spPr>
          <a:xfrm>
            <a:off x="428625" y="1143000"/>
            <a:ext cx="8358188" cy="5389563"/>
          </a:xfrm>
          <a:solidFill>
            <a:schemeClr val="bg1"/>
          </a:solidFill>
          <a:ln w="76200">
            <a:solidFill>
              <a:schemeClr val="accent2">
                <a:lumMod val="50000"/>
                <a:lumOff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07504" y="0"/>
            <a:ext cx="87316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sp>
        <p:nvSpPr>
          <p:cNvPr id="149507" name="Rectangle 3"/>
          <p:cNvSpPr>
            <a:spLocks noGrp="1" noChangeArrowheads="1"/>
          </p:cNvSpPr>
          <p:nvPr>
            <p:ph idx="1"/>
          </p:nvPr>
        </p:nvSpPr>
        <p:spPr>
          <a:xfrm>
            <a:off x="381000" y="1295400"/>
            <a:ext cx="8763000" cy="50292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CONJUNTO DE ELEMENTOS RELACIONADOS ENTRE SI POR UNA ESTRUCTURA JERARQUICA QUE CONTRIBUYEN A UN FIN Y DONDE LAS PARTES RESPONDEN A UN DADO ORDEN Y TIENEN UNA DETERMINADA DISTRIBUCION.</a:t>
            </a:r>
          </a:p>
          <a:p>
            <a:pPr>
              <a:lnSpc>
                <a:spcPct val="120000"/>
              </a:lnSpc>
              <a:defRPr/>
            </a:pPr>
            <a:r>
              <a:rPr lang="es-ES_tradnl" sz="2800" b="1" i="1">
                <a:effectLst>
                  <a:outerShdw blurRad="38100" dist="38100" dir="2700000" algn="tl">
                    <a:srgbClr val="000000"/>
                  </a:outerShdw>
                </a:effectLst>
                <a:latin typeface="Arial" charset="0"/>
              </a:rPr>
              <a:t>MEDIO DE TRANSMISIÓN ESTANDAR, CUYO DISEÑO E INTERFACES DE CONEXIÓN SE ENCUENTRAN NORMALIZADAS.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52400" y="0"/>
            <a:ext cx="88840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ESTRUCTURADO</a:t>
            </a:r>
          </a:p>
        </p:txBody>
      </p:sp>
      <p:sp>
        <p:nvSpPr>
          <p:cNvPr id="151555" name="Rectangle 3"/>
          <p:cNvSpPr>
            <a:spLocks noGrp="1" noChangeArrowheads="1"/>
          </p:cNvSpPr>
          <p:nvPr>
            <p:ph idx="1"/>
          </p:nvPr>
        </p:nvSpPr>
        <p:spPr>
          <a:xfrm>
            <a:off x="152400" y="1447800"/>
            <a:ext cx="8628063" cy="41910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SISTEMA COMPLETO DE DISEÑO UNIFORME Y CONSISTENTE QUE PERMITE SOPORTAR CUALQUIER EQUIPAMIENTO</a:t>
            </a:r>
            <a:r>
              <a:rPr lang="es-ES_tradnl" sz="2800" b="1" i="1">
                <a:effectLst>
                  <a:outerShdw blurRad="38100" dist="38100" dir="2700000" algn="tl">
                    <a:srgbClr val="000000"/>
                  </a:outerShdw>
                </a:effectLst>
                <a:latin typeface="Arial" charset="0"/>
                <a:sym typeface="Wingdings 3" pitchFamily="18" charset="2"/>
              </a:rPr>
              <a:t> </a:t>
            </a:r>
            <a:r>
              <a:rPr lang="es-ES_tradnl" sz="2000" b="1" i="1">
                <a:solidFill>
                  <a:srgbClr val="00FFFF"/>
                </a:solidFill>
                <a:effectLst>
                  <a:outerShdw blurRad="38100" dist="38100" dir="2700000" algn="tl">
                    <a:srgbClr val="000000"/>
                  </a:outerShdw>
                </a:effectLst>
                <a:latin typeface="Arial" charset="0"/>
                <a:sym typeface="Wingdings 3" pitchFamily="18" charset="2"/>
              </a:rPr>
              <a:t>ESCALABILIDAD</a:t>
            </a:r>
            <a:r>
              <a:rPr lang="es-ES_tradnl" sz="2000" b="1" i="1">
                <a:solidFill>
                  <a:srgbClr val="00FFFF"/>
                </a:solidFill>
                <a:effectLst>
                  <a:outerShdw blurRad="38100" dist="38100" dir="2700000" algn="tl">
                    <a:srgbClr val="000000"/>
                  </a:outerShdw>
                </a:effectLst>
                <a:latin typeface="Arial" charset="0"/>
              </a:rPr>
              <a:t>.</a:t>
            </a:r>
          </a:p>
          <a:p>
            <a:pPr>
              <a:lnSpc>
                <a:spcPct val="120000"/>
              </a:lnSpc>
              <a:defRPr/>
            </a:pPr>
            <a:r>
              <a:rPr lang="es-ES_tradnl" sz="2800" b="1" i="1">
                <a:effectLst>
                  <a:outerShdw blurRad="38100" dist="38100" dir="2700000" algn="tl">
                    <a:srgbClr val="000000"/>
                  </a:outerShdw>
                </a:effectLst>
                <a:latin typeface="Arial" charset="0"/>
              </a:rPr>
              <a:t>ARQUITECTURA ABIERTA.</a:t>
            </a:r>
          </a:p>
          <a:p>
            <a:pPr>
              <a:lnSpc>
                <a:spcPct val="120000"/>
              </a:lnSpc>
              <a:defRPr/>
            </a:pPr>
            <a:r>
              <a:rPr lang="es-ES_tradnl" sz="2800" b="1" i="1">
                <a:effectLst>
                  <a:outerShdw blurRad="38100" dist="38100" dir="2700000" algn="tl">
                    <a:srgbClr val="000000"/>
                  </a:outerShdw>
                </a:effectLst>
                <a:latin typeface="Arial" charset="0"/>
              </a:rPr>
              <a:t>TRANSPERENCIA E INTEGRACIÓN EN TODAS LAS COMUNICACIONES.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0"/>
            <a:ext cx="91440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POR QUE  SURGE EL CABLEADO ESTRUCTURADO ?</a:t>
            </a:r>
          </a:p>
        </p:txBody>
      </p:sp>
      <p:sp>
        <p:nvSpPr>
          <p:cNvPr id="153603" name="Rectangle 3"/>
          <p:cNvSpPr>
            <a:spLocks noGrp="1" noChangeArrowheads="1"/>
          </p:cNvSpPr>
          <p:nvPr>
            <p:ph idx="1"/>
          </p:nvPr>
        </p:nvSpPr>
        <p:spPr>
          <a:xfrm>
            <a:off x="633413" y="1447800"/>
            <a:ext cx="8510587" cy="5029200"/>
          </a:xfrm>
          <a:solidFill>
            <a:schemeClr val="hlink"/>
          </a:solidFill>
          <a:ln w="57150">
            <a:solidFill>
              <a:schemeClr val="tx1"/>
            </a:solidFill>
          </a:ln>
        </p:spPr>
        <p:txBody>
          <a:bodyPr/>
          <a:lstStyle/>
          <a:p>
            <a:pPr>
              <a:lnSpc>
                <a:spcPct val="120000"/>
              </a:lnSpc>
              <a:defRPr/>
            </a:pPr>
            <a:r>
              <a:rPr lang="es-ES_tradnl" sz="2600" b="1" i="1">
                <a:effectLst>
                  <a:outerShdw blurRad="38100" dist="38100" dir="2700000" algn="tl">
                    <a:srgbClr val="000000"/>
                  </a:outerShdw>
                </a:effectLst>
                <a:latin typeface="Arial" charset="0"/>
              </a:rPr>
              <a:t>CAMBIOS TECNOLOGICOS RAPIDOS</a:t>
            </a:r>
          </a:p>
          <a:p>
            <a:pPr>
              <a:lnSpc>
                <a:spcPct val="120000"/>
              </a:lnSpc>
              <a:defRPr/>
            </a:pPr>
            <a:r>
              <a:rPr lang="es-ES_tradnl" sz="2600" b="1" i="1">
                <a:effectLst>
                  <a:outerShdw blurRad="38100" dist="38100" dir="2700000" algn="tl">
                    <a:srgbClr val="000000"/>
                  </a:outerShdw>
                </a:effectLst>
                <a:latin typeface="Arial" charset="0"/>
              </a:rPr>
              <a:t>SATURACION DE CONDUCTOS</a:t>
            </a:r>
          </a:p>
          <a:p>
            <a:pPr>
              <a:lnSpc>
                <a:spcPct val="120000"/>
              </a:lnSpc>
              <a:defRPr/>
            </a:pPr>
            <a:r>
              <a:rPr lang="es-ES_tradnl" sz="2600" b="1" i="1">
                <a:effectLst>
                  <a:outerShdw blurRad="38100" dist="38100" dir="2700000" algn="tl">
                    <a:srgbClr val="000000"/>
                  </a:outerShdw>
                </a:effectLst>
                <a:latin typeface="Arial" charset="0"/>
              </a:rPr>
              <a:t>INFLEXIBILIDAD PARA CAMBIOS</a:t>
            </a:r>
          </a:p>
          <a:p>
            <a:pPr>
              <a:lnSpc>
                <a:spcPct val="120000"/>
              </a:lnSpc>
              <a:defRPr/>
            </a:pPr>
            <a:r>
              <a:rPr lang="es-ES_tradnl" sz="2600" b="1" i="1">
                <a:effectLst>
                  <a:outerShdw blurRad="38100" dist="38100" dir="2700000" algn="tl">
                    <a:srgbClr val="000000"/>
                  </a:outerShdw>
                </a:effectLst>
                <a:latin typeface="Arial" charset="0"/>
              </a:rPr>
              <a:t>FALTA DE SISTEMAS INTEGRADOS</a:t>
            </a:r>
          </a:p>
          <a:p>
            <a:pPr>
              <a:lnSpc>
                <a:spcPct val="120000"/>
              </a:lnSpc>
              <a:defRPr/>
            </a:pPr>
            <a:r>
              <a:rPr lang="es-ES_tradnl" sz="2600" b="1" i="1">
                <a:effectLst>
                  <a:outerShdw blurRad="38100" dist="38100" dir="2700000" algn="tl">
                    <a:srgbClr val="000000"/>
                  </a:outerShdw>
                </a:effectLst>
                <a:latin typeface="Arial" charset="0"/>
              </a:rPr>
              <a:t>ISLAS DE AUTOMATIZACIÓN</a:t>
            </a:r>
          </a:p>
          <a:p>
            <a:pPr>
              <a:lnSpc>
                <a:spcPct val="120000"/>
              </a:lnSpc>
              <a:defRPr/>
            </a:pPr>
            <a:r>
              <a:rPr lang="es-ES_tradnl" sz="2600" b="1" i="1">
                <a:effectLst>
                  <a:outerShdw blurRad="38100" dist="38100" dir="2700000" algn="tl">
                    <a:srgbClr val="000000"/>
                  </a:outerShdw>
                </a:effectLst>
                <a:latin typeface="Arial" charset="0"/>
              </a:rPr>
              <a:t>MULTIPLES Y VARIADAS SOLUCIONES PRIVADAS</a:t>
            </a:r>
          </a:p>
          <a:p>
            <a:pPr>
              <a:lnSpc>
                <a:spcPct val="120000"/>
              </a:lnSpc>
              <a:defRPr/>
            </a:pPr>
            <a:r>
              <a:rPr lang="es-ES_tradnl" sz="2600" b="1" i="1">
                <a:effectLst>
                  <a:outerShdw blurRad="38100" dist="38100" dir="2700000" algn="tl">
                    <a:srgbClr val="000000"/>
                  </a:outerShdw>
                </a:effectLst>
                <a:latin typeface="Arial" charset="0"/>
              </a:rPr>
              <a:t>FALTA DE ESTANDARIZACIÓN</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NORMAS</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r>
              <a:rPr lang="es-ES_tradnl" sz="2600" b="1" i="1">
                <a:effectLst>
                  <a:outerShdw blurRad="38100" dist="38100" dir="2700000" algn="tl">
                    <a:srgbClr val="000000"/>
                  </a:outerShdw>
                </a:effectLst>
                <a:latin typeface="Arial" charset="0"/>
              </a:rPr>
              <a:t>DEMANDA DE VELOCIDAD </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Ancho de Banda</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endParaRPr lang="es-ES_tradnl" sz="2600" b="1" i="1">
              <a:effectLst>
                <a:outerShdw blurRad="38100" dist="38100" dir="2700000" algn="tl">
                  <a:srgbClr val="000000"/>
                </a:outerShdw>
              </a:effectLst>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68421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TIA 942</a:t>
            </a:r>
          </a:p>
        </p:txBody>
      </p:sp>
      <p:sp>
        <p:nvSpPr>
          <p:cNvPr id="406531" name="Rectangle 3"/>
          <p:cNvSpPr>
            <a:spLocks noGrp="1" noChangeArrowheads="1"/>
          </p:cNvSpPr>
          <p:nvPr>
            <p:ph type="body" sz="half" idx="1"/>
          </p:nvPr>
        </p:nvSpPr>
        <p:spPr>
          <a:xfrm>
            <a:off x="251520" y="1268760"/>
            <a:ext cx="8567043" cy="3875114"/>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400" b="1" i="1" dirty="0">
                <a:effectLst>
                  <a:outerShdw blurRad="38100" dist="38100" dir="2700000" algn="tl">
                    <a:srgbClr val="000000"/>
                  </a:outerShdw>
                </a:effectLst>
                <a:latin typeface="Arial" charset="0"/>
              </a:rPr>
              <a:t>TIA: </a:t>
            </a:r>
            <a:r>
              <a:rPr lang="es-ES_tradnl" sz="2000" b="1" dirty="0">
                <a:latin typeface="Arial" charset="0"/>
              </a:rPr>
              <a:t>TELECOMMUNICATIONS INDUSTRY ASSOCIATION</a:t>
            </a:r>
            <a:r>
              <a:rPr lang="es-ES_tradnl" sz="2000" b="1" dirty="0"/>
              <a:t>.</a:t>
            </a:r>
          </a:p>
          <a:p>
            <a:pPr lvl="1">
              <a:defRPr/>
            </a:pPr>
            <a:r>
              <a:rPr lang="es-ES_tradnl" sz="3600" b="1" i="1" dirty="0">
                <a:effectLst>
                  <a:outerShdw blurRad="38100" dist="38100" dir="2700000" algn="tl">
                    <a:srgbClr val="000000"/>
                  </a:outerShdw>
                </a:effectLst>
                <a:latin typeface="Arial" charset="0"/>
              </a:rPr>
              <a:t>Normas de Aplicación para Data Centers</a:t>
            </a:r>
          </a:p>
          <a:p>
            <a:pPr lvl="1">
              <a:defRPr/>
            </a:pPr>
            <a:r>
              <a:rPr lang="es-ES_tradnl" sz="3600" b="1" i="1" dirty="0">
                <a:effectLst>
                  <a:outerShdw blurRad="38100" dist="38100" dir="2700000" algn="tl">
                    <a:srgbClr val="000000"/>
                  </a:outerShdw>
                </a:effectLst>
                <a:latin typeface="Arial" charset="0"/>
              </a:rPr>
              <a:t>Establecer una Guía de Referencia para la construcción o remodelado de un Data Center.</a:t>
            </a:r>
          </a:p>
        </p:txBody>
      </p:sp>
      <p:pic>
        <p:nvPicPr>
          <p:cNvPr id="406534" name="Picture 6" descr="Esquema de Data Center"/>
          <p:cNvPicPr>
            <a:picLocks noGrp="1" noChangeAspect="1" noChangeArrowheads="1"/>
          </p:cNvPicPr>
          <p:nvPr>
            <p:ph sz="half" idx="2"/>
          </p:nvPr>
        </p:nvPicPr>
        <p:blipFill>
          <a:blip r:embed="rId3" cstate="print"/>
          <a:srcRect/>
          <a:stretch>
            <a:fillRect/>
          </a:stretch>
        </p:blipFill>
        <p:spPr>
          <a:xfrm>
            <a:off x="2987675" y="4953000"/>
            <a:ext cx="3181350" cy="19050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6534"/>
                                        </p:tgtEl>
                                        <p:attrNameLst>
                                          <p:attrName>style.visibility</p:attrName>
                                        </p:attrNameLst>
                                      </p:cBhvr>
                                      <p:to>
                                        <p:strVal val="visible"/>
                                      </p:to>
                                    </p:set>
                                    <p:anim calcmode="lin" valueType="num">
                                      <p:cBhvr additive="base">
                                        <p:cTn id="7" dur="500" fill="hold"/>
                                        <p:tgtEl>
                                          <p:spTgt spid="406534"/>
                                        </p:tgtEl>
                                        <p:attrNameLst>
                                          <p:attrName>ppt_x</p:attrName>
                                        </p:attrNameLst>
                                      </p:cBhvr>
                                      <p:tavLst>
                                        <p:tav tm="0">
                                          <p:val>
                                            <p:strVal val="0-#ppt_w/2"/>
                                          </p:val>
                                        </p:tav>
                                        <p:tav tm="100000">
                                          <p:val>
                                            <p:strVal val="#ppt_x"/>
                                          </p:val>
                                        </p:tav>
                                      </p:tavLst>
                                    </p:anim>
                                    <p:anim calcmode="lin" valueType="num">
                                      <p:cBhvr additive="base">
                                        <p:cTn id="8" dur="500" fill="hold"/>
                                        <p:tgtEl>
                                          <p:spTgt spid="406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2021</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0326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ANSI/EIA/TIA 568</a:t>
            </a:r>
          </a:p>
        </p:txBody>
      </p:sp>
      <p:sp>
        <p:nvSpPr>
          <p:cNvPr id="155651" name="Rectangle 3"/>
          <p:cNvSpPr>
            <a:spLocks noGrp="1" noChangeArrowheads="1"/>
          </p:cNvSpPr>
          <p:nvPr>
            <p:ph type="body" idx="1"/>
          </p:nvPr>
        </p:nvSpPr>
        <p:spPr>
          <a:xfrm>
            <a:off x="352425" y="1447800"/>
            <a:ext cx="8410575" cy="4876800"/>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000" b="1" i="1" dirty="0">
                <a:effectLst>
                  <a:outerShdw blurRad="38100" dist="38100" dir="2700000" algn="tl">
                    <a:srgbClr val="000000"/>
                  </a:outerShdw>
                </a:effectLst>
                <a:latin typeface="Arial" charset="0"/>
              </a:rPr>
              <a:t>ANSI</a:t>
            </a:r>
            <a:r>
              <a:rPr lang="es-ES_tradnl" sz="4000" i="1" dirty="0">
                <a:effectLst>
                  <a:outerShdw blurRad="38100" dist="38100" dir="2700000" algn="tl">
                    <a:srgbClr val="000000"/>
                  </a:outerShdw>
                </a:effectLst>
                <a:latin typeface="Arial" charset="0"/>
              </a:rPr>
              <a:t>:</a:t>
            </a:r>
            <a:r>
              <a:rPr lang="es-ES_tradnl" sz="3600" i="1" dirty="0">
                <a:effectLst>
                  <a:outerShdw blurRad="38100" dist="38100" dir="2700000" algn="tl">
                    <a:srgbClr val="000000"/>
                  </a:outerShdw>
                </a:effectLst>
                <a:latin typeface="Arial Rounded MT Bold" pitchFamily="34" charset="0"/>
              </a:rPr>
              <a:t> </a:t>
            </a:r>
          </a:p>
          <a:p>
            <a:pPr lvl="1">
              <a:lnSpc>
                <a:spcPct val="120000"/>
              </a:lnSpc>
              <a:buFontTx/>
              <a:buNone/>
              <a:defRPr/>
            </a:pPr>
            <a:r>
              <a:rPr lang="es-ES_tradnl" sz="2400" b="1" dirty="0">
                <a:latin typeface="Arial" charset="0"/>
              </a:rPr>
              <a:t>AMERICAN NATIONAL STANDARDS INSTITUTE</a:t>
            </a:r>
          </a:p>
          <a:p>
            <a:pPr>
              <a:lnSpc>
                <a:spcPct val="120000"/>
              </a:lnSpc>
              <a:defRPr/>
            </a:pPr>
            <a:r>
              <a:rPr lang="es-ES_tradnl" sz="4000" b="1" i="1" dirty="0">
                <a:effectLst>
                  <a:outerShdw blurRad="38100" dist="38100" dir="2700000" algn="tl">
                    <a:srgbClr val="000000"/>
                  </a:outerShdw>
                </a:effectLst>
                <a:latin typeface="Arial" charset="0"/>
              </a:rPr>
              <a:t>EIA: </a:t>
            </a:r>
          </a:p>
          <a:p>
            <a:pPr lvl="1">
              <a:lnSpc>
                <a:spcPct val="120000"/>
              </a:lnSpc>
              <a:buFontTx/>
              <a:buNone/>
              <a:defRPr/>
            </a:pPr>
            <a:r>
              <a:rPr lang="es-ES_tradnl" sz="2400" b="1" dirty="0">
                <a:latin typeface="Arial" charset="0"/>
              </a:rPr>
              <a:t>ELECTRONIC INDUSTRIES ASSOCIATION.</a:t>
            </a:r>
          </a:p>
          <a:p>
            <a:pPr>
              <a:lnSpc>
                <a:spcPct val="120000"/>
              </a:lnSpc>
              <a:defRPr/>
            </a:pPr>
            <a:r>
              <a:rPr lang="es-ES_tradnl" sz="4000" b="1" i="1" dirty="0">
                <a:effectLst>
                  <a:outerShdw blurRad="38100" dist="38100" dir="2700000" algn="tl">
                    <a:srgbClr val="000000"/>
                  </a:outerShdw>
                </a:effectLst>
                <a:latin typeface="Arial" charset="0"/>
              </a:rPr>
              <a:t>TIA: </a:t>
            </a:r>
          </a:p>
          <a:p>
            <a:pPr lvl="1">
              <a:lnSpc>
                <a:spcPct val="120000"/>
              </a:lnSpc>
              <a:buFontTx/>
              <a:buNone/>
              <a:defRPr/>
            </a:pPr>
            <a:r>
              <a:rPr lang="es-ES_tradnl" sz="2400" b="1" dirty="0">
                <a:latin typeface="Arial" charset="0"/>
              </a:rPr>
              <a:t>TELECOMMUNICATIONS INDUSTRY ASSOCIATION</a:t>
            </a:r>
            <a:r>
              <a:rPr lang="es-ES_tradnl" sz="2400" b="1"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611188" y="260350"/>
            <a:ext cx="80645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0659" name="Rectangle 3"/>
          <p:cNvSpPr>
            <a:spLocks noGrp="1" noChangeArrowheads="1"/>
          </p:cNvSpPr>
          <p:nvPr>
            <p:ph type="body" idx="1"/>
          </p:nvPr>
        </p:nvSpPr>
        <p:spPr>
          <a:xfrm>
            <a:off x="381000" y="1752600"/>
            <a:ext cx="8358188" cy="48006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comerciales para conductos y espacios de telecomunicaciones. </a:t>
            </a: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residenciales y pequeños comercios para cableado de telecomunicaciones.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administración de la infraestructura de telecomunicaciones de edificios comerciales.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edificios comerciales para la puesta a tierra y requerimientos de conexiones para  telecomunicaciones.</a:t>
            </a:r>
            <a:endParaRPr lang="es-ES_tradnl" sz="2000" b="1" i="1">
              <a:latin typeface="Verdana" pitchFamily="34" charset="0"/>
              <a:ea typeface="Arial Unicode MS" pitchFamily="34" charset="-128"/>
              <a:cs typeface="Arial Unicode MS"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477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1683" name="Rectangle 3"/>
          <p:cNvSpPr>
            <a:spLocks noGrp="1" noChangeArrowheads="1"/>
          </p:cNvSpPr>
          <p:nvPr>
            <p:ph type="body" idx="1"/>
          </p:nvPr>
        </p:nvSpPr>
        <p:spPr>
          <a:xfrm>
            <a:off x="304800" y="1295400"/>
            <a:ext cx="8458200" cy="48768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ESTANDAR DE EDIFICIOS COMERCIALES PARA CONDUCTOS Y ESPACIOS DE TELECOMUNICACIONES.</a:t>
            </a:r>
          </a:p>
          <a:p>
            <a:pPr algn="just">
              <a:lnSpc>
                <a:spcPct val="130000"/>
              </a:lnSpc>
            </a:pP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ESTANDAR DE EDIFICIOS RESIDENCIALES Y PEQUEÑOS COMERCIOS PARA CABLEADO DE TELECOMUNICACIONES.</a:t>
            </a: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 </a:t>
            </a:r>
            <a:r>
              <a:rPr lang="es-ES_tradnl" sz="2000" b="1">
                <a:latin typeface="Arial" pitchFamily="34" charset="0"/>
              </a:rPr>
              <a:t>ESTANDAR DE ADMINISTRACIÓN DE INFRAESTRUCTURADE TELECOMUNICACIONES DE EDIFICIOS COMERCIALES</a:t>
            </a: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ESTANDAR DE EDIFICIOS COMERCIALES PARA LA PUESTA A TIERRA Y REQUERIMIENTOS DE CONEXIONES PARA TELECOMUNICACIONES.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92125" y="0"/>
            <a:ext cx="8651875"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SISTEMA DE CABLEADO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ESTRUCTURA</a:t>
            </a:r>
          </a:p>
        </p:txBody>
      </p:sp>
      <p:sp>
        <p:nvSpPr>
          <p:cNvPr id="160771" name="Rectangle 3"/>
          <p:cNvSpPr>
            <a:spLocks noGrp="1" noChangeArrowheads="1"/>
          </p:cNvSpPr>
          <p:nvPr>
            <p:ph type="body" idx="1"/>
          </p:nvPr>
        </p:nvSpPr>
        <p:spPr>
          <a:xfrm>
            <a:off x="280988" y="1447800"/>
            <a:ext cx="8634412" cy="4876800"/>
          </a:xfrm>
          <a:solidFill>
            <a:schemeClr val="bg1">
              <a:lumMod val="75000"/>
            </a:schemeClr>
          </a:solidFill>
          <a:ln w="76200" cmpd="tri">
            <a:solidFill>
              <a:schemeClr val="accent2">
                <a:lumMod val="50000"/>
                <a:lumOff val="50000"/>
              </a:schemeClr>
            </a:solidFill>
          </a:ln>
        </p:spPr>
        <p:txBody>
          <a:bodyPr/>
          <a:lstStyle/>
          <a:p>
            <a:pPr>
              <a:defRPr/>
            </a:pPr>
            <a:r>
              <a:rPr lang="es-ES_tradnl" b="1" i="1">
                <a:effectLst>
                  <a:outerShdw blurRad="38100" dist="38100" dir="2700000" algn="tl">
                    <a:srgbClr val="000000"/>
                  </a:outerShdw>
                </a:effectLst>
                <a:latin typeface="Arial" charset="0"/>
              </a:rPr>
              <a:t>HORIZONTAL CABLING.</a:t>
            </a:r>
          </a:p>
          <a:p>
            <a:pPr>
              <a:defRPr/>
            </a:pPr>
            <a:r>
              <a:rPr lang="es-ES_tradnl" b="1" i="1">
                <a:effectLst>
                  <a:outerShdw blurRad="38100" dist="38100" dir="2700000" algn="tl">
                    <a:srgbClr val="000000"/>
                  </a:outerShdw>
                </a:effectLst>
                <a:latin typeface="Arial" charset="0"/>
              </a:rPr>
              <a:t>BACKBONE CABLING.</a:t>
            </a:r>
          </a:p>
          <a:p>
            <a:pPr>
              <a:defRPr/>
            </a:pPr>
            <a:r>
              <a:rPr lang="es-ES_tradnl" b="1" i="1">
                <a:effectLst>
                  <a:outerShdw blurRad="38100" dist="38100" dir="2700000" algn="tl">
                    <a:srgbClr val="000000"/>
                  </a:outerShdw>
                </a:effectLst>
                <a:latin typeface="Arial" charset="0"/>
              </a:rPr>
              <a:t>WORK AREA.</a:t>
            </a:r>
          </a:p>
          <a:p>
            <a:pPr>
              <a:defRPr/>
            </a:pPr>
            <a:r>
              <a:rPr lang="es-ES_tradnl" b="1" i="1">
                <a:effectLst>
                  <a:outerShdw blurRad="38100" dist="38100" dir="2700000" algn="tl">
                    <a:srgbClr val="000000"/>
                  </a:outerShdw>
                </a:effectLst>
                <a:latin typeface="Arial" charset="0"/>
              </a:rPr>
              <a:t>TELECOMMUNICATIONS CLOSET.</a:t>
            </a:r>
          </a:p>
          <a:p>
            <a:pPr>
              <a:defRPr/>
            </a:pPr>
            <a:r>
              <a:rPr lang="es-ES_tradnl" b="1" i="1">
                <a:effectLst>
                  <a:outerShdw blurRad="38100" dist="38100" dir="2700000" algn="tl">
                    <a:srgbClr val="000000"/>
                  </a:outerShdw>
                </a:effectLst>
                <a:latin typeface="Arial" charset="0"/>
              </a:rPr>
              <a:t>EQUIPMENT ROOM.</a:t>
            </a:r>
          </a:p>
          <a:p>
            <a:pPr>
              <a:defRPr/>
            </a:pPr>
            <a:r>
              <a:rPr lang="es-ES_tradnl" b="1" i="1">
                <a:effectLst>
                  <a:outerShdw blurRad="38100" dist="38100" dir="2700000" algn="tl">
                    <a:srgbClr val="000000"/>
                  </a:outerShdw>
                </a:effectLst>
                <a:latin typeface="Arial" charset="0"/>
              </a:rPr>
              <a:t>ENTRANCE FACILITIES.</a:t>
            </a:r>
          </a:p>
          <a:p>
            <a:pPr>
              <a:defRPr/>
            </a:pPr>
            <a:r>
              <a:rPr lang="es-ES_tradnl" b="1" i="1">
                <a:effectLst>
                  <a:outerShdw blurRad="38100" dist="38100" dir="2700000" algn="tl">
                    <a:srgbClr val="000000"/>
                  </a:outerShdw>
                </a:effectLst>
                <a:latin typeface="Arial" charset="0"/>
              </a:rPr>
              <a:t>ADMINISTRATION.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838200" y="76200"/>
            <a:ext cx="7772400" cy="914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graphicFrame>
        <p:nvGraphicFramePr>
          <p:cNvPr id="7170" name="Object 1024"/>
          <p:cNvGraphicFramePr>
            <a:graphicFrameLocks noChangeAspect="1"/>
          </p:cNvGraphicFramePr>
          <p:nvPr/>
        </p:nvGraphicFramePr>
        <p:xfrm>
          <a:off x="304800" y="990600"/>
          <a:ext cx="8839200" cy="5735638"/>
        </p:xfrm>
        <a:graphic>
          <a:graphicData uri="http://schemas.openxmlformats.org/presentationml/2006/ole">
            <mc:AlternateContent xmlns:mc="http://schemas.openxmlformats.org/markup-compatibility/2006">
              <mc:Choice xmlns:v="urn:schemas-microsoft-com:vml" Requires="v">
                <p:oleObj name="Imagen de mapa de bits" r:id="rId3" imgW="8202170" imgH="5582429" progId="PBrush">
                  <p:embed/>
                </p:oleObj>
              </mc:Choice>
              <mc:Fallback>
                <p:oleObj name="Imagen de mapa de bits" r:id="rId3" imgW="8202170" imgH="5582429"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8392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0668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pic>
        <p:nvPicPr>
          <p:cNvPr id="73731" name="Picture 3" descr="horizontalbk"/>
          <p:cNvPicPr>
            <a:picLocks noChangeAspect="1" noChangeArrowheads="1"/>
          </p:cNvPicPr>
          <p:nvPr/>
        </p:nvPicPr>
        <p:blipFill>
          <a:blip r:embed="rId3" cstate="print"/>
          <a:srcRect/>
          <a:stretch>
            <a:fillRect/>
          </a:stretch>
        </p:blipFill>
        <p:spPr bwMode="auto">
          <a:xfrm>
            <a:off x="304800" y="990600"/>
            <a:ext cx="8534400" cy="5562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8600" y="0"/>
            <a:ext cx="86106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sp>
        <p:nvSpPr>
          <p:cNvPr id="163843" name="Rectangle 3"/>
          <p:cNvSpPr>
            <a:spLocks noGrp="1" noChangeArrowheads="1"/>
          </p:cNvSpPr>
          <p:nvPr>
            <p:ph type="body" idx="1"/>
          </p:nvPr>
        </p:nvSpPr>
        <p:spPr>
          <a:xfrm>
            <a:off x="228600" y="1371600"/>
            <a:ext cx="8807896" cy="5486400"/>
          </a:xfrm>
          <a:solidFill>
            <a:schemeClr val="bg1">
              <a:lumMod val="75000"/>
            </a:schemeClr>
          </a:solidFill>
          <a:ln w="76200">
            <a:solidFill>
              <a:schemeClr val="accent2">
                <a:lumMod val="50000"/>
                <a:lumOff val="50000"/>
              </a:schemeClr>
            </a:solidFill>
          </a:ln>
        </p:spPr>
        <p:txBody>
          <a:bodyPr/>
          <a:lstStyle/>
          <a:p>
            <a:pPr>
              <a:defRPr/>
            </a:pPr>
            <a:r>
              <a:rPr lang="es-ES_tradnl" b="1" u="sng" dirty="0">
                <a:effectLst>
                  <a:outerShdw blurRad="38100" dist="38100" dir="2700000" algn="tl">
                    <a:srgbClr val="000000"/>
                  </a:outerShdw>
                </a:effectLst>
                <a:latin typeface="Arial" charset="0"/>
              </a:rPr>
              <a:t>UTP UNSHIELDED TWISTED PAIR</a:t>
            </a:r>
          </a:p>
          <a:p>
            <a:pPr lvl="1" algn="just">
              <a:defRPr/>
            </a:pPr>
            <a:r>
              <a:rPr lang="es-ES_tradnl" b="1" u="sng" dirty="0">
                <a:effectLst>
                  <a:outerShdw blurRad="38100" dist="38100" dir="2700000" algn="tl">
                    <a:srgbClr val="000000"/>
                  </a:outerShdw>
                </a:effectLst>
                <a:latin typeface="Arial" charset="0"/>
              </a:rPr>
              <a:t>(SIN Revestimiento/Blindaje)</a:t>
            </a:r>
          </a:p>
          <a:p>
            <a:pPr>
              <a:defRPr/>
            </a:pPr>
            <a:r>
              <a:rPr lang="es-ES_tradnl" b="1" u="sng" dirty="0">
                <a:effectLst>
                  <a:outerShdw blurRad="38100" dist="38100" dir="2700000" algn="tl">
                    <a:srgbClr val="000000"/>
                  </a:outerShdw>
                </a:effectLst>
                <a:latin typeface="Arial" charset="0"/>
              </a:rPr>
              <a:t>STP SHIELDED TWISTED PAIR</a:t>
            </a:r>
          </a:p>
          <a:p>
            <a:pPr lvl="1" algn="just">
              <a:defRPr/>
            </a:pPr>
            <a:r>
              <a:rPr lang="es-ES_tradnl" b="1" u="sng" dirty="0">
                <a:effectLst>
                  <a:outerShdw blurRad="38100" dist="38100" dir="2700000" algn="tl">
                    <a:srgbClr val="000000"/>
                  </a:outerShdw>
                </a:effectLst>
                <a:latin typeface="Arial" charset="0"/>
              </a:rPr>
              <a:t>(Con Revestimiento/Blindaje)</a:t>
            </a:r>
          </a:p>
          <a:p>
            <a:pPr algn="just">
              <a:buFontTx/>
              <a:buNone/>
              <a:defRPr/>
            </a:pPr>
            <a:r>
              <a:rPr lang="es-ES_tradnl" b="1" u="sng" dirty="0">
                <a:effectLst>
                  <a:outerShdw blurRad="38100" dist="38100" dir="2700000" algn="tl">
                    <a:srgbClr val="000000"/>
                  </a:outerShdw>
                </a:effectLst>
                <a:latin typeface="Arial" charset="0"/>
              </a:rPr>
              <a:t>CATEGORIA  :</a:t>
            </a:r>
            <a:r>
              <a:rPr lang="es-ES" sz="2800" b="1" dirty="0">
                <a:latin typeface="Arial" charset="0"/>
                <a:cs typeface="Arial" charset="0"/>
              </a:rPr>
              <a:t>Los cableados estructurados se dividen por categorías y por tipo de materiales que se utilizan. </a:t>
            </a:r>
          </a:p>
          <a:p>
            <a:pPr algn="just">
              <a:buFontTx/>
              <a:buNone/>
              <a:defRPr/>
            </a:pPr>
            <a:r>
              <a:rPr lang="es-ES" sz="2800" b="1" dirty="0">
                <a:latin typeface="Arial" charset="0"/>
                <a:cs typeface="Arial" charset="0"/>
              </a:rPr>
              <a:t>La categoría en la que se dio a conocer el cableado estructurado es 5, pero al día de hoy existen categorías superiores, </a:t>
            </a:r>
            <a:r>
              <a:rPr lang="es-AR" sz="2800" b="1" dirty="0">
                <a:latin typeface="Arial" charset="0"/>
                <a:cs typeface="Arial" charset="0"/>
              </a:rPr>
              <a:t>Se mide en</a:t>
            </a:r>
            <a:r>
              <a:rPr lang="es-ES" sz="2800" b="1" dirty="0">
                <a:latin typeface="Arial" charset="0"/>
                <a:cs typeface="Arial" charset="0"/>
              </a:rPr>
              <a:t> su máxima capacidad de transmisión</a:t>
            </a:r>
            <a:r>
              <a:rPr lang="es-AR" sz="2800" b="1" dirty="0">
                <a:latin typeface="Arial" charset="0"/>
                <a:cs typeface="Arial" charset="0"/>
              </a:rPr>
              <a:t>.</a:t>
            </a:r>
            <a:endParaRPr lang="es-AR" sz="2800" b="1" dirty="0">
              <a:latin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684212" y="0"/>
            <a:ext cx="8459787"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graphicFrame>
        <p:nvGraphicFramePr>
          <p:cNvPr id="303281" name="Group 177"/>
          <p:cNvGraphicFramePr>
            <a:graphicFrameLocks noGrp="1"/>
          </p:cNvGraphicFramePr>
          <p:nvPr>
            <p:ph idx="1"/>
            <p:extLst>
              <p:ext uri="{D42A27DB-BD31-4B8C-83A1-F6EECF244321}">
                <p14:modId xmlns:p14="http://schemas.microsoft.com/office/powerpoint/2010/main" val="1505973755"/>
              </p:ext>
            </p:extLst>
          </p:nvPr>
        </p:nvGraphicFramePr>
        <p:xfrm>
          <a:off x="0" y="1773238"/>
          <a:ext cx="9144000" cy="4919346"/>
        </p:xfrm>
        <a:graphic>
          <a:graphicData uri="http://schemas.openxmlformats.org/drawingml/2006/table">
            <a:tbl>
              <a:tblPr/>
              <a:tblGrid>
                <a:gridCol w="1524000">
                  <a:extLst>
                    <a:ext uri="{9D8B030D-6E8A-4147-A177-3AD203B41FA5}">
                      <a16:colId xmlns:a16="http://schemas.microsoft.com/office/drawing/2014/main" val="20000"/>
                    </a:ext>
                  </a:extLst>
                </a:gridCol>
                <a:gridCol w="4237038">
                  <a:extLst>
                    <a:ext uri="{9D8B030D-6E8A-4147-A177-3AD203B41FA5}">
                      <a16:colId xmlns:a16="http://schemas.microsoft.com/office/drawing/2014/main" val="20001"/>
                    </a:ext>
                  </a:extLst>
                </a:gridCol>
                <a:gridCol w="3382962">
                  <a:extLst>
                    <a:ext uri="{9D8B030D-6E8A-4147-A177-3AD203B41FA5}">
                      <a16:colId xmlns:a16="http://schemas.microsoft.com/office/drawing/2014/main" val="20002"/>
                    </a:ext>
                  </a:extLst>
                </a:gridCol>
              </a:tblGrid>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dirty="0">
                          <a:ln>
                            <a:noFill/>
                          </a:ln>
                          <a:solidFill>
                            <a:schemeClr val="tx1"/>
                          </a:solidFill>
                          <a:effectLst/>
                          <a:latin typeface="Tahoma" pitchFamily="34" charset="0"/>
                          <a:ea typeface="Times New Roman" pitchFamily="18" charset="0"/>
                          <a:cs typeface="Tahoma" pitchFamily="34" charset="0"/>
                        </a:rPr>
                        <a:t>Categoría</a:t>
                      </a:r>
                      <a:endParaRPr kumimoji="0" lang="es-AR" sz="5400" b="1" i="0" u="none" strike="noStrike" cap="none" normalizeH="0" baseline="0" dirty="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Uso</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Ancho de Banda</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1</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Voz solamente (cable telefónico)</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2</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4 Mbps (Localtalk, Apple)</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3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Mbps (Ethernet 10Base-T)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16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4</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20 Mbps (Token Ring)</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 Mbps (FastEthernet 100Base-T) </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5e</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1000 Mbps (Gigabit Ethernet 1000Base-T)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6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250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7</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dirty="0">
                          <a:ln>
                            <a:noFill/>
                          </a:ln>
                          <a:solidFill>
                            <a:schemeClr val="tx1"/>
                          </a:solidFill>
                          <a:effectLst/>
                          <a:latin typeface="Tahoma" pitchFamily="34" charset="0"/>
                          <a:ea typeface="Times New Roman" pitchFamily="18" charset="0"/>
                          <a:cs typeface="Tahoma" pitchFamily="34" charset="0"/>
                        </a:rPr>
                        <a:t>600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395288" y="228600"/>
            <a:ext cx="8443912" cy="752128"/>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Definiciones varias</a:t>
            </a:r>
          </a:p>
        </p:txBody>
      </p:sp>
      <p:sp>
        <p:nvSpPr>
          <p:cNvPr id="413699" name="Rectangle 3"/>
          <p:cNvSpPr>
            <a:spLocks noGrp="1" noChangeArrowheads="1"/>
          </p:cNvSpPr>
          <p:nvPr>
            <p:ph type="body" idx="1"/>
          </p:nvPr>
        </p:nvSpPr>
        <p:spPr>
          <a:xfrm>
            <a:off x="295280" y="2276872"/>
            <a:ext cx="8543920" cy="4352528"/>
          </a:xfrm>
          <a:solidFill>
            <a:srgbClr val="003366"/>
          </a:solidFill>
          <a:ln w="38100">
            <a:solidFill>
              <a:schemeClr val="tx1"/>
            </a:solidFill>
          </a:ln>
        </p:spPr>
        <p:txBody>
          <a:bodyPr/>
          <a:lstStyle/>
          <a:p>
            <a:pPr>
              <a:lnSpc>
                <a:spcPct val="150000"/>
              </a:lnSpc>
              <a:defRPr/>
            </a:pPr>
            <a:r>
              <a:rPr lang="es-ES_tradnl" sz="2800" b="1" i="1" dirty="0">
                <a:solidFill>
                  <a:schemeClr val="tx2"/>
                </a:solidFill>
                <a:effectLst>
                  <a:outerShdw blurRad="38100" dist="38100" dir="2700000" algn="tl">
                    <a:srgbClr val="000000"/>
                  </a:outerShdw>
                </a:effectLst>
                <a:latin typeface="Arial" charset="0"/>
              </a:rPr>
              <a:t>Montante.</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Ducto, </a:t>
            </a:r>
            <a:r>
              <a:rPr lang="es-ES_tradnl" sz="2800" b="1" i="1" dirty="0" err="1">
                <a:solidFill>
                  <a:schemeClr val="tx2"/>
                </a:solidFill>
                <a:effectLst>
                  <a:outerShdw blurRad="38100" dist="38100" dir="2700000" algn="tl">
                    <a:srgbClr val="000000"/>
                  </a:outerShdw>
                </a:effectLst>
                <a:latin typeface="Arial" charset="0"/>
              </a:rPr>
              <a:t>Pisoducto</a:t>
            </a:r>
            <a:r>
              <a:rPr lang="es-ES_tradnl" sz="2800" b="1" i="1" dirty="0">
                <a:solidFill>
                  <a:schemeClr val="tx2"/>
                </a:solidFill>
                <a:effectLst>
                  <a:outerShdw blurRad="38100" dist="38100" dir="2700000" algn="tl">
                    <a:srgbClr val="000000"/>
                  </a:outerShdw>
                </a:effectLst>
                <a:latin typeface="Arial" charset="0"/>
              </a:rPr>
              <a:t>, </a:t>
            </a:r>
            <a:r>
              <a:rPr lang="es-ES_tradnl" sz="2800" b="1" i="1" dirty="0" err="1">
                <a:solidFill>
                  <a:schemeClr val="tx2"/>
                </a:solidFill>
                <a:effectLst>
                  <a:outerShdw blurRad="38100" dist="38100" dir="2700000" algn="tl">
                    <a:srgbClr val="000000"/>
                  </a:outerShdw>
                </a:effectLst>
                <a:latin typeface="Arial" charset="0"/>
              </a:rPr>
              <a:t>Socaloducto</a:t>
            </a:r>
            <a:r>
              <a:rPr lang="es-ES_tradnl" sz="2800" b="1" i="1" dirty="0">
                <a:solidFill>
                  <a:schemeClr val="tx2"/>
                </a:solidFill>
                <a:effectLst>
                  <a:outerShdw blurRad="38100" dist="38100" dir="2700000" algn="tl">
                    <a:srgbClr val="000000"/>
                  </a:outerShdw>
                </a:effectLst>
                <a:latin typeface="Arial" charset="0"/>
              </a:rPr>
              <a:t>.</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Bandejas.</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Periscopio/Roseta.</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Pleno.</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Acometida.</a:t>
            </a:r>
          </a:p>
          <a:p>
            <a:pPr>
              <a:defRPr/>
            </a:pPr>
            <a:endParaRPr lang="es-ES_tradnl" sz="2800" b="1" i="1" dirty="0">
              <a:solidFill>
                <a:schemeClr val="tx2"/>
              </a:solidFill>
              <a:effectLst>
                <a:outerShdw blurRad="38100" dist="38100" dir="2700000" algn="tl">
                  <a:srgbClr val="000000"/>
                </a:outerShdw>
              </a:effectLst>
              <a:latin typeface="Arial" charset="0"/>
            </a:endParaRPr>
          </a:p>
        </p:txBody>
      </p:sp>
      <p:graphicFrame>
        <p:nvGraphicFramePr>
          <p:cNvPr id="2" name="Objeto 1">
            <a:extLst>
              <a:ext uri="{FF2B5EF4-FFF2-40B4-BE49-F238E27FC236}">
                <a16:creationId xmlns:a16="http://schemas.microsoft.com/office/drawing/2014/main" id="{28B1F16E-AD40-4922-A2E1-59FD681A21A5}"/>
              </a:ext>
            </a:extLst>
          </p:cNvPr>
          <p:cNvGraphicFramePr>
            <a:graphicFrameLocks noChangeAspect="1"/>
          </p:cNvGraphicFramePr>
          <p:nvPr>
            <p:extLst>
              <p:ext uri="{D42A27DB-BD31-4B8C-83A1-F6EECF244321}">
                <p14:modId xmlns:p14="http://schemas.microsoft.com/office/powerpoint/2010/main" val="2620665886"/>
              </p:ext>
            </p:extLst>
          </p:nvPr>
        </p:nvGraphicFramePr>
        <p:xfrm>
          <a:off x="6866885" y="1196752"/>
          <a:ext cx="1972315" cy="2470961"/>
        </p:xfrm>
        <a:graphic>
          <a:graphicData uri="http://schemas.openxmlformats.org/presentationml/2006/ole">
            <mc:AlternateContent xmlns:mc="http://schemas.openxmlformats.org/markup-compatibility/2006">
              <mc:Choice xmlns:v="urn:schemas-microsoft-com:vml" Requires="v">
                <p:oleObj name="Imagen de mapa de bits" r:id="rId3" imgW="2529720" imgH="3169800" progId="Paint.Picture">
                  <p:embed/>
                </p:oleObj>
              </mc:Choice>
              <mc:Fallback>
                <p:oleObj name="Imagen de mapa de bits" r:id="rId3" imgW="2529720" imgH="3169800" progId="Paint.Picture">
                  <p:embed/>
                  <p:pic>
                    <p:nvPicPr>
                      <p:cNvPr id="0" name=""/>
                      <p:cNvPicPr/>
                      <p:nvPr/>
                    </p:nvPicPr>
                    <p:blipFill>
                      <a:blip r:embed="rId4"/>
                      <a:stretch>
                        <a:fillRect/>
                      </a:stretch>
                    </p:blipFill>
                    <p:spPr>
                      <a:xfrm>
                        <a:off x="6866885" y="1196752"/>
                        <a:ext cx="1972315" cy="247096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27182285-9EFE-4283-AE8D-9DEAE97DF35C}"/>
              </a:ext>
            </a:extLst>
          </p:cNvPr>
          <p:cNvPicPr>
            <a:picLocks noChangeAspect="1"/>
          </p:cNvPicPr>
          <p:nvPr/>
        </p:nvPicPr>
        <p:blipFill>
          <a:blip r:embed="rId5"/>
          <a:stretch>
            <a:fillRect/>
          </a:stretch>
        </p:blipFill>
        <p:spPr>
          <a:xfrm>
            <a:off x="4878131" y="3933639"/>
            <a:ext cx="4169269" cy="2470961"/>
          </a:xfrm>
          <a:prstGeom prst="rect">
            <a:avLst/>
          </a:prstGeom>
        </p:spPr>
      </p:pic>
      <p:pic>
        <p:nvPicPr>
          <p:cNvPr id="4" name="Imagen 3">
            <a:extLst>
              <a:ext uri="{FF2B5EF4-FFF2-40B4-BE49-F238E27FC236}">
                <a16:creationId xmlns:a16="http://schemas.microsoft.com/office/drawing/2014/main" id="{4B4F574F-0D8D-44F1-9913-9DFFBAEF0FC8}"/>
              </a:ext>
            </a:extLst>
          </p:cNvPr>
          <p:cNvPicPr>
            <a:picLocks noChangeAspect="1"/>
          </p:cNvPicPr>
          <p:nvPr/>
        </p:nvPicPr>
        <p:blipFill>
          <a:blip r:embed="rId6"/>
          <a:stretch>
            <a:fillRect/>
          </a:stretch>
        </p:blipFill>
        <p:spPr>
          <a:xfrm>
            <a:off x="6228183" y="1194588"/>
            <a:ext cx="2819217" cy="1976890"/>
          </a:xfrm>
          <a:prstGeom prst="rect">
            <a:avLst/>
          </a:prstGeom>
        </p:spPr>
      </p:pic>
      <p:pic>
        <p:nvPicPr>
          <p:cNvPr id="5" name="Imagen 4">
            <a:extLst>
              <a:ext uri="{FF2B5EF4-FFF2-40B4-BE49-F238E27FC236}">
                <a16:creationId xmlns:a16="http://schemas.microsoft.com/office/drawing/2014/main" id="{D0F8FC38-3B2D-478B-B81A-804323E44DFD}"/>
              </a:ext>
            </a:extLst>
          </p:cNvPr>
          <p:cNvPicPr>
            <a:picLocks noChangeAspect="1"/>
          </p:cNvPicPr>
          <p:nvPr/>
        </p:nvPicPr>
        <p:blipFill>
          <a:blip r:embed="rId7"/>
          <a:stretch>
            <a:fillRect/>
          </a:stretch>
        </p:blipFill>
        <p:spPr>
          <a:xfrm>
            <a:off x="3419873" y="1209328"/>
            <a:ext cx="2520800" cy="1962150"/>
          </a:xfrm>
          <a:prstGeom prst="rect">
            <a:avLst/>
          </a:prstGeom>
        </p:spPr>
      </p:pic>
      <p:pic>
        <p:nvPicPr>
          <p:cNvPr id="6" name="Imagen 5">
            <a:extLst>
              <a:ext uri="{FF2B5EF4-FFF2-40B4-BE49-F238E27FC236}">
                <a16:creationId xmlns:a16="http://schemas.microsoft.com/office/drawing/2014/main" id="{82F4A1B2-599B-467B-BB36-4B566FF1F5B1}"/>
              </a:ext>
            </a:extLst>
          </p:cNvPr>
          <p:cNvPicPr>
            <a:picLocks noChangeAspect="1"/>
          </p:cNvPicPr>
          <p:nvPr/>
        </p:nvPicPr>
        <p:blipFill>
          <a:blip r:embed="rId8"/>
          <a:stretch>
            <a:fillRect/>
          </a:stretch>
        </p:blipFill>
        <p:spPr>
          <a:xfrm>
            <a:off x="4878131" y="1943150"/>
            <a:ext cx="4171950" cy="3095625"/>
          </a:xfrm>
          <a:prstGeom prst="rect">
            <a:avLst/>
          </a:prstGeom>
        </p:spPr>
      </p:pic>
      <p:pic>
        <p:nvPicPr>
          <p:cNvPr id="7" name="Imagen 6">
            <a:extLst>
              <a:ext uri="{FF2B5EF4-FFF2-40B4-BE49-F238E27FC236}">
                <a16:creationId xmlns:a16="http://schemas.microsoft.com/office/drawing/2014/main" id="{7461F032-16CD-43CB-BBB6-B509F38F7DFB}"/>
              </a:ext>
            </a:extLst>
          </p:cNvPr>
          <p:cNvPicPr>
            <a:picLocks noChangeAspect="1"/>
          </p:cNvPicPr>
          <p:nvPr/>
        </p:nvPicPr>
        <p:blipFill>
          <a:blip r:embed="rId9"/>
          <a:stretch>
            <a:fillRect/>
          </a:stretch>
        </p:blipFill>
        <p:spPr>
          <a:xfrm>
            <a:off x="4265870" y="3726638"/>
            <a:ext cx="2466975" cy="1874112"/>
          </a:xfrm>
          <a:prstGeom prst="rect">
            <a:avLst/>
          </a:prstGeom>
        </p:spPr>
      </p:pic>
      <p:pic>
        <p:nvPicPr>
          <p:cNvPr id="8" name="Imagen 7">
            <a:extLst>
              <a:ext uri="{FF2B5EF4-FFF2-40B4-BE49-F238E27FC236}">
                <a16:creationId xmlns:a16="http://schemas.microsoft.com/office/drawing/2014/main" id="{F0AC9443-A19B-4B96-9409-89F8A2BE969F}"/>
              </a:ext>
            </a:extLst>
          </p:cNvPr>
          <p:cNvPicPr>
            <a:picLocks noChangeAspect="1"/>
          </p:cNvPicPr>
          <p:nvPr/>
        </p:nvPicPr>
        <p:blipFill>
          <a:blip r:embed="rId10"/>
          <a:stretch>
            <a:fillRect/>
          </a:stretch>
        </p:blipFill>
        <p:spPr>
          <a:xfrm>
            <a:off x="6866885" y="3726638"/>
            <a:ext cx="1952782" cy="1976890"/>
          </a:xfrm>
          <a:prstGeom prst="rect">
            <a:avLst/>
          </a:prstGeom>
        </p:spPr>
      </p:pic>
      <p:pic>
        <p:nvPicPr>
          <p:cNvPr id="10" name="Imagen 9" descr="Imagen que contiene interior, edificio, jaula, pantalla&#10;&#10;Descripción generada automáticamente">
            <a:extLst>
              <a:ext uri="{FF2B5EF4-FFF2-40B4-BE49-F238E27FC236}">
                <a16:creationId xmlns:a16="http://schemas.microsoft.com/office/drawing/2014/main" id="{3B52554A-066D-42CA-B94E-0E4E485566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69355" y="4306858"/>
            <a:ext cx="4229100" cy="2476500"/>
          </a:xfrm>
          <a:prstGeom prst="rect">
            <a:avLst/>
          </a:prstGeom>
        </p:spPr>
      </p:pic>
      <p:pic>
        <p:nvPicPr>
          <p:cNvPr id="11" name="Imagen 10">
            <a:extLst>
              <a:ext uri="{FF2B5EF4-FFF2-40B4-BE49-F238E27FC236}">
                <a16:creationId xmlns:a16="http://schemas.microsoft.com/office/drawing/2014/main" id="{AA93129E-5FE8-41D2-B491-040385FA6FA7}"/>
              </a:ext>
            </a:extLst>
          </p:cNvPr>
          <p:cNvPicPr>
            <a:picLocks noChangeAspect="1"/>
          </p:cNvPicPr>
          <p:nvPr/>
        </p:nvPicPr>
        <p:blipFill>
          <a:blip r:embed="rId12"/>
          <a:stretch>
            <a:fillRect/>
          </a:stretch>
        </p:blipFill>
        <p:spPr>
          <a:xfrm>
            <a:off x="2887988" y="4364430"/>
            <a:ext cx="3848100" cy="2409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13699">
                                            <p:bg/>
                                          </p:spTgt>
                                        </p:tgtEl>
                                        <p:attrNameLst>
                                          <p:attrName>style.visibility</p:attrName>
                                        </p:attrNameLst>
                                      </p:cBhvr>
                                      <p:to>
                                        <p:strVal val="visible"/>
                                      </p:to>
                                    </p:set>
                                    <p:anim calcmode="lin" valueType="num">
                                      <p:cBhvr>
                                        <p:cTn id="13" dur="1000" fill="hold"/>
                                        <p:tgtEl>
                                          <p:spTgt spid="413699">
                                            <p:bg/>
                                          </p:spTgt>
                                        </p:tgtEl>
                                        <p:attrNameLst>
                                          <p:attrName>ppt_w</p:attrName>
                                        </p:attrNameLst>
                                      </p:cBhvr>
                                      <p:tavLst>
                                        <p:tav tm="0">
                                          <p:val>
                                            <p:fltVal val="0"/>
                                          </p:val>
                                        </p:tav>
                                        <p:tav tm="100000">
                                          <p:val>
                                            <p:strVal val="#ppt_w"/>
                                          </p:val>
                                        </p:tav>
                                      </p:tavLst>
                                    </p:anim>
                                    <p:anim calcmode="lin" valueType="num">
                                      <p:cBhvr>
                                        <p:cTn id="14" dur="1000" fill="hold"/>
                                        <p:tgtEl>
                                          <p:spTgt spid="413699">
                                            <p:bg/>
                                          </p:spTgt>
                                        </p:tgtEl>
                                        <p:attrNameLst>
                                          <p:attrName>ppt_h</p:attrName>
                                        </p:attrNameLst>
                                      </p:cBhvr>
                                      <p:tavLst>
                                        <p:tav tm="0">
                                          <p:val>
                                            <p:fltVal val="0"/>
                                          </p:val>
                                        </p:tav>
                                        <p:tav tm="100000">
                                          <p:val>
                                            <p:strVal val="#ppt_h"/>
                                          </p:val>
                                        </p:tav>
                                      </p:tavLst>
                                    </p:anim>
                                    <p:anim calcmode="lin" valueType="num">
                                      <p:cBhvr>
                                        <p:cTn id="15" dur="1000" fill="hold"/>
                                        <p:tgtEl>
                                          <p:spTgt spid="413699">
                                            <p:bg/>
                                          </p:spTgt>
                                        </p:tgtEl>
                                        <p:attrNameLst>
                                          <p:attrName>style.rotation</p:attrName>
                                        </p:attrNameLst>
                                      </p:cBhvr>
                                      <p:tavLst>
                                        <p:tav tm="0">
                                          <p:val>
                                            <p:fltVal val="90"/>
                                          </p:val>
                                        </p:tav>
                                        <p:tav tm="100000">
                                          <p:val>
                                            <p:fltVal val="0"/>
                                          </p:val>
                                        </p:tav>
                                      </p:tavLst>
                                    </p:anim>
                                    <p:animEffect transition="in" filter="fade">
                                      <p:cBhvr>
                                        <p:cTn id="16" dur="1000"/>
                                        <p:tgtEl>
                                          <p:spTgt spid="413699">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13699">
                                            <p:txEl>
                                              <p:pRg st="0" end="0"/>
                                            </p:txEl>
                                          </p:spTgt>
                                        </p:tgtEl>
                                        <p:attrNameLst>
                                          <p:attrName>style.visibility</p:attrName>
                                        </p:attrNameLst>
                                      </p:cBhvr>
                                      <p:to>
                                        <p:strVal val="visible"/>
                                      </p:to>
                                    </p:set>
                                    <p:anim calcmode="lin" valueType="num">
                                      <p:cBhvr>
                                        <p:cTn id="21" dur="1000" fill="hold"/>
                                        <p:tgtEl>
                                          <p:spTgt spid="413699">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413699">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413699">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41369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xit" presetSubtype="1" fill="hold" nodeType="clickEffect">
                                  <p:stCondLst>
                                    <p:cond delay="0"/>
                                  </p:stCondLst>
                                  <p:childTnLst>
                                    <p:animEffect transition="out" filter="wheel(1)">
                                      <p:cBhvr>
                                        <p:cTn id="36" dur="2000"/>
                                        <p:tgtEl>
                                          <p:spTgt spid="2"/>
                                        </p:tgtEl>
                                      </p:cBhvr>
                                    </p:animEffect>
                                    <p:set>
                                      <p:cBhvr>
                                        <p:cTn id="37" dur="1" fill="hold">
                                          <p:stCondLst>
                                            <p:cond delay="1999"/>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413699">
                                            <p:txEl>
                                              <p:pRg st="1" end="1"/>
                                            </p:txEl>
                                          </p:spTgt>
                                        </p:tgtEl>
                                        <p:attrNameLst>
                                          <p:attrName>style.visibility</p:attrName>
                                        </p:attrNameLst>
                                      </p:cBhvr>
                                      <p:to>
                                        <p:strVal val="visible"/>
                                      </p:to>
                                    </p:set>
                                    <p:anim calcmode="lin" valueType="num">
                                      <p:cBhvr>
                                        <p:cTn id="42" dur="1000" fill="hold"/>
                                        <p:tgtEl>
                                          <p:spTgt spid="413699">
                                            <p:txEl>
                                              <p:pRg st="1" end="1"/>
                                            </p:txEl>
                                          </p:spTgt>
                                        </p:tgtEl>
                                        <p:attrNameLst>
                                          <p:attrName>ppt_w</p:attrName>
                                        </p:attrNameLst>
                                      </p:cBhvr>
                                      <p:tavLst>
                                        <p:tav tm="0">
                                          <p:val>
                                            <p:fltVal val="0"/>
                                          </p:val>
                                        </p:tav>
                                        <p:tav tm="100000">
                                          <p:val>
                                            <p:strVal val="#ppt_w"/>
                                          </p:val>
                                        </p:tav>
                                      </p:tavLst>
                                    </p:anim>
                                    <p:anim calcmode="lin" valueType="num">
                                      <p:cBhvr>
                                        <p:cTn id="43" dur="1000" fill="hold"/>
                                        <p:tgtEl>
                                          <p:spTgt spid="413699">
                                            <p:txEl>
                                              <p:pRg st="1" end="1"/>
                                            </p:txEl>
                                          </p:spTgt>
                                        </p:tgtEl>
                                        <p:attrNameLst>
                                          <p:attrName>ppt_h</p:attrName>
                                        </p:attrNameLst>
                                      </p:cBhvr>
                                      <p:tavLst>
                                        <p:tav tm="0">
                                          <p:val>
                                            <p:fltVal val="0"/>
                                          </p:val>
                                        </p:tav>
                                        <p:tav tm="100000">
                                          <p:val>
                                            <p:strVal val="#ppt_h"/>
                                          </p:val>
                                        </p:tav>
                                      </p:tavLst>
                                    </p:anim>
                                    <p:anim calcmode="lin" valueType="num">
                                      <p:cBhvr>
                                        <p:cTn id="44" dur="1000" fill="hold"/>
                                        <p:tgtEl>
                                          <p:spTgt spid="413699">
                                            <p:txEl>
                                              <p:pRg st="1" end="1"/>
                                            </p:txEl>
                                          </p:spTgt>
                                        </p:tgtEl>
                                        <p:attrNameLst>
                                          <p:attrName>style.rotation</p:attrName>
                                        </p:attrNameLst>
                                      </p:cBhvr>
                                      <p:tavLst>
                                        <p:tav tm="0">
                                          <p:val>
                                            <p:fltVal val="90"/>
                                          </p:val>
                                        </p:tav>
                                        <p:tav tm="100000">
                                          <p:val>
                                            <p:fltVal val="0"/>
                                          </p:val>
                                        </p:tav>
                                      </p:tavLst>
                                    </p:anim>
                                    <p:animEffect transition="in" filter="fade">
                                      <p:cBhvr>
                                        <p:cTn id="45" dur="1000"/>
                                        <p:tgtEl>
                                          <p:spTgt spid="413699">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1000" fill="hold"/>
                                        <p:tgtEl>
                                          <p:spTgt spid="3"/>
                                        </p:tgtEl>
                                        <p:attrNameLst>
                                          <p:attrName>ppt_w</p:attrName>
                                        </p:attrNameLst>
                                      </p:cBhvr>
                                      <p:tavLst>
                                        <p:tav tm="0">
                                          <p:val>
                                            <p:fltVal val="0"/>
                                          </p:val>
                                        </p:tav>
                                        <p:tav tm="100000">
                                          <p:val>
                                            <p:strVal val="#ppt_w"/>
                                          </p:val>
                                        </p:tav>
                                      </p:tavLst>
                                    </p:anim>
                                    <p:anim calcmode="lin" valueType="num">
                                      <p:cBhvr>
                                        <p:cTn id="51" dur="1000" fill="hold"/>
                                        <p:tgtEl>
                                          <p:spTgt spid="3"/>
                                        </p:tgtEl>
                                        <p:attrNameLst>
                                          <p:attrName>ppt_h</p:attrName>
                                        </p:attrNameLst>
                                      </p:cBhvr>
                                      <p:tavLst>
                                        <p:tav tm="0">
                                          <p:val>
                                            <p:fltVal val="0"/>
                                          </p:val>
                                        </p:tav>
                                        <p:tav tm="100000">
                                          <p:val>
                                            <p:strVal val="#ppt_h"/>
                                          </p:val>
                                        </p:tav>
                                      </p:tavLst>
                                    </p:anim>
                                    <p:anim calcmode="lin" valueType="num">
                                      <p:cBhvr>
                                        <p:cTn id="52" dur="1000" fill="hold"/>
                                        <p:tgtEl>
                                          <p:spTgt spid="3"/>
                                        </p:tgtEl>
                                        <p:attrNameLst>
                                          <p:attrName>style.rotation</p:attrName>
                                        </p:attrNameLst>
                                      </p:cBhvr>
                                      <p:tavLst>
                                        <p:tav tm="0">
                                          <p:val>
                                            <p:fltVal val="90"/>
                                          </p:val>
                                        </p:tav>
                                        <p:tav tm="100000">
                                          <p:val>
                                            <p:fltVal val="0"/>
                                          </p:val>
                                        </p:tav>
                                      </p:tavLst>
                                    </p:anim>
                                    <p:animEffect transition="in" filter="fade">
                                      <p:cBhvr>
                                        <p:cTn id="53" dur="10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500"/>
                                        <p:tgtEl>
                                          <p:spTgt spid="3"/>
                                        </p:tgtEl>
                                        <p:attrNameLst>
                                          <p:attrName>ppt_x</p:attrName>
                                        </p:attrNameLst>
                                      </p:cBhvr>
                                      <p:tavLst>
                                        <p:tav tm="0">
                                          <p:val>
                                            <p:strVal val="ppt_x"/>
                                          </p:val>
                                        </p:tav>
                                        <p:tav tm="100000">
                                          <p:val>
                                            <p:strVal val="ppt_x"/>
                                          </p:val>
                                        </p:tav>
                                      </p:tavLst>
                                    </p:anim>
                                    <p:anim calcmode="lin" valueType="num">
                                      <p:cBhvr additive="base">
                                        <p:cTn id="72" dur="500"/>
                                        <p:tgtEl>
                                          <p:spTgt spid="3"/>
                                        </p:tgtEl>
                                        <p:attrNameLst>
                                          <p:attrName>ppt_y</p:attrName>
                                        </p:attrNameLst>
                                      </p:cBhvr>
                                      <p:tavLst>
                                        <p:tav tm="0">
                                          <p:val>
                                            <p:strVal val="ppt_y"/>
                                          </p:val>
                                        </p:tav>
                                        <p:tav tm="100000">
                                          <p:val>
                                            <p:strVal val="1+ppt_h/2"/>
                                          </p:val>
                                        </p:tav>
                                      </p:tavLst>
                                    </p:anim>
                                    <p:set>
                                      <p:cBhvr>
                                        <p:cTn id="73" dur="1" fill="hold">
                                          <p:stCondLst>
                                            <p:cond delay="499"/>
                                          </p:stCondLst>
                                        </p:cTn>
                                        <p:tgtEl>
                                          <p:spTgt spid="3"/>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1000"/>
                                        <p:tgtEl>
                                          <p:spTgt spid="4"/>
                                        </p:tgtEl>
                                      </p:cBhvr>
                                    </p:animEffect>
                                    <p:anim calcmode="lin" valueType="num">
                                      <p:cBhvr>
                                        <p:cTn id="76" dur="1000"/>
                                        <p:tgtEl>
                                          <p:spTgt spid="4"/>
                                        </p:tgtEl>
                                        <p:attrNameLst>
                                          <p:attrName>ppt_x</p:attrName>
                                        </p:attrNameLst>
                                      </p:cBhvr>
                                      <p:tavLst>
                                        <p:tav tm="0">
                                          <p:val>
                                            <p:strVal val="ppt_x"/>
                                          </p:val>
                                        </p:tav>
                                        <p:tav tm="100000">
                                          <p:val>
                                            <p:strVal val="ppt_x"/>
                                          </p:val>
                                        </p:tav>
                                      </p:tavLst>
                                    </p:anim>
                                    <p:anim calcmode="lin" valueType="num">
                                      <p:cBhvr>
                                        <p:cTn id="77" dur="1000"/>
                                        <p:tgtEl>
                                          <p:spTgt spid="4"/>
                                        </p:tgtEl>
                                        <p:attrNameLst>
                                          <p:attrName>ppt_y</p:attrName>
                                        </p:attrNameLst>
                                      </p:cBhvr>
                                      <p:tavLst>
                                        <p:tav tm="0">
                                          <p:val>
                                            <p:strVal val="ppt_y"/>
                                          </p:val>
                                        </p:tav>
                                        <p:tav tm="100000">
                                          <p:val>
                                            <p:strVal val="ppt_y+.1"/>
                                          </p:val>
                                        </p:tav>
                                      </p:tavLst>
                                    </p:anim>
                                    <p:set>
                                      <p:cBhvr>
                                        <p:cTn id="78" dur="1" fill="hold">
                                          <p:stCondLst>
                                            <p:cond delay="999"/>
                                          </p:stCondLst>
                                        </p:cTn>
                                        <p:tgtEl>
                                          <p:spTgt spid="4"/>
                                        </p:tgtEl>
                                        <p:attrNameLst>
                                          <p:attrName>style.visibility</p:attrName>
                                        </p:attrNameLst>
                                      </p:cBhvr>
                                      <p:to>
                                        <p:strVal val="hidden"/>
                                      </p:to>
                                    </p:set>
                                  </p:childTnLst>
                                </p:cTn>
                              </p:par>
                              <p:par>
                                <p:cTn id="79" presetID="42" presetClass="exit" presetSubtype="0" fill="hold" nodeType="withEffect">
                                  <p:stCondLst>
                                    <p:cond delay="0"/>
                                  </p:stCondLst>
                                  <p:childTnLst>
                                    <p:animEffect transition="out" filter="fade">
                                      <p:cBhvr>
                                        <p:cTn id="80" dur="1000"/>
                                        <p:tgtEl>
                                          <p:spTgt spid="5"/>
                                        </p:tgtEl>
                                      </p:cBhvr>
                                    </p:animEffect>
                                    <p:anim calcmode="lin" valueType="num">
                                      <p:cBhvr>
                                        <p:cTn id="81" dur="1000"/>
                                        <p:tgtEl>
                                          <p:spTgt spid="5"/>
                                        </p:tgtEl>
                                        <p:attrNameLst>
                                          <p:attrName>ppt_x</p:attrName>
                                        </p:attrNameLst>
                                      </p:cBhvr>
                                      <p:tavLst>
                                        <p:tav tm="0">
                                          <p:val>
                                            <p:strVal val="ppt_x"/>
                                          </p:val>
                                        </p:tav>
                                        <p:tav tm="100000">
                                          <p:val>
                                            <p:strVal val="ppt_x"/>
                                          </p:val>
                                        </p:tav>
                                      </p:tavLst>
                                    </p:anim>
                                    <p:anim calcmode="lin" valueType="num">
                                      <p:cBhvr>
                                        <p:cTn id="82" dur="1000"/>
                                        <p:tgtEl>
                                          <p:spTgt spid="5"/>
                                        </p:tgtEl>
                                        <p:attrNameLst>
                                          <p:attrName>ppt_y</p:attrName>
                                        </p:attrNameLst>
                                      </p:cBhvr>
                                      <p:tavLst>
                                        <p:tav tm="0">
                                          <p:val>
                                            <p:strVal val="ppt_y"/>
                                          </p:val>
                                        </p:tav>
                                        <p:tav tm="100000">
                                          <p:val>
                                            <p:strVal val="ppt_y+.1"/>
                                          </p:val>
                                        </p:tav>
                                      </p:tavLst>
                                    </p:anim>
                                    <p:set>
                                      <p:cBhvr>
                                        <p:cTn id="83" dur="1" fill="hold">
                                          <p:stCondLst>
                                            <p:cond delay="999"/>
                                          </p:stCondLst>
                                        </p:cTn>
                                        <p:tgtEl>
                                          <p:spTgt spid="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413699">
                                            <p:txEl>
                                              <p:pRg st="2" end="2"/>
                                            </p:txEl>
                                          </p:spTgt>
                                        </p:tgtEl>
                                        <p:attrNameLst>
                                          <p:attrName>style.visibility</p:attrName>
                                        </p:attrNameLst>
                                      </p:cBhvr>
                                      <p:to>
                                        <p:strVal val="visible"/>
                                      </p:to>
                                    </p:set>
                                    <p:anim calcmode="lin" valueType="num">
                                      <p:cBhvr>
                                        <p:cTn id="88" dur="1000" fill="hold"/>
                                        <p:tgtEl>
                                          <p:spTgt spid="413699">
                                            <p:txEl>
                                              <p:pRg st="2" end="2"/>
                                            </p:txEl>
                                          </p:spTgt>
                                        </p:tgtEl>
                                        <p:attrNameLst>
                                          <p:attrName>ppt_w</p:attrName>
                                        </p:attrNameLst>
                                      </p:cBhvr>
                                      <p:tavLst>
                                        <p:tav tm="0">
                                          <p:val>
                                            <p:fltVal val="0"/>
                                          </p:val>
                                        </p:tav>
                                        <p:tav tm="100000">
                                          <p:val>
                                            <p:strVal val="#ppt_w"/>
                                          </p:val>
                                        </p:tav>
                                      </p:tavLst>
                                    </p:anim>
                                    <p:anim calcmode="lin" valueType="num">
                                      <p:cBhvr>
                                        <p:cTn id="89" dur="1000" fill="hold"/>
                                        <p:tgtEl>
                                          <p:spTgt spid="413699">
                                            <p:txEl>
                                              <p:pRg st="2" end="2"/>
                                            </p:txEl>
                                          </p:spTgt>
                                        </p:tgtEl>
                                        <p:attrNameLst>
                                          <p:attrName>ppt_h</p:attrName>
                                        </p:attrNameLst>
                                      </p:cBhvr>
                                      <p:tavLst>
                                        <p:tav tm="0">
                                          <p:val>
                                            <p:fltVal val="0"/>
                                          </p:val>
                                        </p:tav>
                                        <p:tav tm="100000">
                                          <p:val>
                                            <p:strVal val="#ppt_h"/>
                                          </p:val>
                                        </p:tav>
                                      </p:tavLst>
                                    </p:anim>
                                    <p:anim calcmode="lin" valueType="num">
                                      <p:cBhvr>
                                        <p:cTn id="90" dur="1000" fill="hold"/>
                                        <p:tgtEl>
                                          <p:spTgt spid="413699">
                                            <p:txEl>
                                              <p:pRg st="2" end="2"/>
                                            </p:txEl>
                                          </p:spTgt>
                                        </p:tgtEl>
                                        <p:attrNameLst>
                                          <p:attrName>style.rotation</p:attrName>
                                        </p:attrNameLst>
                                      </p:cBhvr>
                                      <p:tavLst>
                                        <p:tav tm="0">
                                          <p:val>
                                            <p:fltVal val="90"/>
                                          </p:val>
                                        </p:tav>
                                        <p:tav tm="100000">
                                          <p:val>
                                            <p:fltVal val="0"/>
                                          </p:val>
                                        </p:tav>
                                      </p:tavLst>
                                    </p:anim>
                                    <p:animEffect transition="in" filter="fade">
                                      <p:cBhvr>
                                        <p:cTn id="91" dur="1000"/>
                                        <p:tgtEl>
                                          <p:spTgt spid="413699">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1000" fill="hold"/>
                                        <p:tgtEl>
                                          <p:spTgt spid="6"/>
                                        </p:tgtEl>
                                        <p:attrNameLst>
                                          <p:attrName>ppt_w</p:attrName>
                                        </p:attrNameLst>
                                      </p:cBhvr>
                                      <p:tavLst>
                                        <p:tav tm="0">
                                          <p:val>
                                            <p:fltVal val="0"/>
                                          </p:val>
                                        </p:tav>
                                        <p:tav tm="100000">
                                          <p:val>
                                            <p:strVal val="#ppt_w"/>
                                          </p:val>
                                        </p:tav>
                                      </p:tavLst>
                                    </p:anim>
                                    <p:anim calcmode="lin" valueType="num">
                                      <p:cBhvr>
                                        <p:cTn id="97" dur="1000" fill="hold"/>
                                        <p:tgtEl>
                                          <p:spTgt spid="6"/>
                                        </p:tgtEl>
                                        <p:attrNameLst>
                                          <p:attrName>ppt_h</p:attrName>
                                        </p:attrNameLst>
                                      </p:cBhvr>
                                      <p:tavLst>
                                        <p:tav tm="0">
                                          <p:val>
                                            <p:fltVal val="0"/>
                                          </p:val>
                                        </p:tav>
                                        <p:tav tm="100000">
                                          <p:val>
                                            <p:strVal val="#ppt_h"/>
                                          </p:val>
                                        </p:tav>
                                      </p:tavLst>
                                    </p:anim>
                                    <p:anim calcmode="lin" valueType="num">
                                      <p:cBhvr>
                                        <p:cTn id="98" dur="1000" fill="hold"/>
                                        <p:tgtEl>
                                          <p:spTgt spid="6"/>
                                        </p:tgtEl>
                                        <p:attrNameLst>
                                          <p:attrName>style.rotation</p:attrName>
                                        </p:attrNameLst>
                                      </p:cBhvr>
                                      <p:tavLst>
                                        <p:tav tm="0">
                                          <p:val>
                                            <p:fltVal val="90"/>
                                          </p:val>
                                        </p:tav>
                                        <p:tav tm="100000">
                                          <p:val>
                                            <p:fltVal val="0"/>
                                          </p:val>
                                        </p:tav>
                                      </p:tavLst>
                                    </p:anim>
                                    <p:animEffect transition="in" filter="fade">
                                      <p:cBhvr>
                                        <p:cTn id="99" dur="10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xit" presetSubtype="0" fill="hold" nodeType="clickEffect">
                                  <p:stCondLst>
                                    <p:cond delay="0"/>
                                  </p:stCondLst>
                                  <p:childTnLst>
                                    <p:anim calcmode="lin" valueType="num">
                                      <p:cBhvr>
                                        <p:cTn id="103" dur="1000"/>
                                        <p:tgtEl>
                                          <p:spTgt spid="6"/>
                                        </p:tgtEl>
                                        <p:attrNameLst>
                                          <p:attrName>ppt_w</p:attrName>
                                        </p:attrNameLst>
                                      </p:cBhvr>
                                      <p:tavLst>
                                        <p:tav tm="0">
                                          <p:val>
                                            <p:strVal val="ppt_w"/>
                                          </p:val>
                                        </p:tav>
                                        <p:tav tm="100000">
                                          <p:val>
                                            <p:fltVal val="0"/>
                                          </p:val>
                                        </p:tav>
                                      </p:tavLst>
                                    </p:anim>
                                    <p:anim calcmode="lin" valueType="num">
                                      <p:cBhvr>
                                        <p:cTn id="104" dur="1000"/>
                                        <p:tgtEl>
                                          <p:spTgt spid="6"/>
                                        </p:tgtEl>
                                        <p:attrNameLst>
                                          <p:attrName>ppt_h</p:attrName>
                                        </p:attrNameLst>
                                      </p:cBhvr>
                                      <p:tavLst>
                                        <p:tav tm="0">
                                          <p:val>
                                            <p:strVal val="ppt_h"/>
                                          </p:val>
                                        </p:tav>
                                        <p:tav tm="100000">
                                          <p:val>
                                            <p:fltVal val="0"/>
                                          </p:val>
                                        </p:tav>
                                      </p:tavLst>
                                    </p:anim>
                                    <p:anim calcmode="lin" valueType="num">
                                      <p:cBhvr>
                                        <p:cTn id="105" dur="1000"/>
                                        <p:tgtEl>
                                          <p:spTgt spid="6"/>
                                        </p:tgtEl>
                                        <p:attrNameLst>
                                          <p:attrName>style.rotation</p:attrName>
                                        </p:attrNameLst>
                                      </p:cBhvr>
                                      <p:tavLst>
                                        <p:tav tm="0">
                                          <p:val>
                                            <p:fltVal val="0"/>
                                          </p:val>
                                        </p:tav>
                                        <p:tav tm="100000">
                                          <p:val>
                                            <p:fltVal val="90"/>
                                          </p:val>
                                        </p:tav>
                                      </p:tavLst>
                                    </p:anim>
                                    <p:animEffect transition="out" filter="fade">
                                      <p:cBhvr>
                                        <p:cTn id="106" dur="1000"/>
                                        <p:tgtEl>
                                          <p:spTgt spid="6"/>
                                        </p:tgtEl>
                                      </p:cBhvr>
                                    </p:animEffect>
                                    <p:set>
                                      <p:cBhvr>
                                        <p:cTn id="107" dur="1" fill="hold">
                                          <p:stCondLst>
                                            <p:cond delay="999"/>
                                          </p:stCondLst>
                                        </p:cTn>
                                        <p:tgtEl>
                                          <p:spTgt spid="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31" presetClass="entr" presetSubtype="0" fill="hold" grpId="0" nodeType="clickEffect">
                                  <p:stCondLst>
                                    <p:cond delay="0"/>
                                  </p:stCondLst>
                                  <p:childTnLst>
                                    <p:set>
                                      <p:cBhvr>
                                        <p:cTn id="111" dur="1" fill="hold">
                                          <p:stCondLst>
                                            <p:cond delay="0"/>
                                          </p:stCondLst>
                                        </p:cTn>
                                        <p:tgtEl>
                                          <p:spTgt spid="413699">
                                            <p:txEl>
                                              <p:pRg st="3" end="3"/>
                                            </p:txEl>
                                          </p:spTgt>
                                        </p:tgtEl>
                                        <p:attrNameLst>
                                          <p:attrName>style.visibility</p:attrName>
                                        </p:attrNameLst>
                                      </p:cBhvr>
                                      <p:to>
                                        <p:strVal val="visible"/>
                                      </p:to>
                                    </p:set>
                                    <p:anim calcmode="lin" valueType="num">
                                      <p:cBhvr>
                                        <p:cTn id="112" dur="1000" fill="hold"/>
                                        <p:tgtEl>
                                          <p:spTgt spid="413699">
                                            <p:txEl>
                                              <p:pRg st="3" end="3"/>
                                            </p:txEl>
                                          </p:spTgt>
                                        </p:tgtEl>
                                        <p:attrNameLst>
                                          <p:attrName>ppt_w</p:attrName>
                                        </p:attrNameLst>
                                      </p:cBhvr>
                                      <p:tavLst>
                                        <p:tav tm="0">
                                          <p:val>
                                            <p:fltVal val="0"/>
                                          </p:val>
                                        </p:tav>
                                        <p:tav tm="100000">
                                          <p:val>
                                            <p:strVal val="#ppt_w"/>
                                          </p:val>
                                        </p:tav>
                                      </p:tavLst>
                                    </p:anim>
                                    <p:anim calcmode="lin" valueType="num">
                                      <p:cBhvr>
                                        <p:cTn id="113" dur="1000" fill="hold"/>
                                        <p:tgtEl>
                                          <p:spTgt spid="413699">
                                            <p:txEl>
                                              <p:pRg st="3" end="3"/>
                                            </p:txEl>
                                          </p:spTgt>
                                        </p:tgtEl>
                                        <p:attrNameLst>
                                          <p:attrName>ppt_h</p:attrName>
                                        </p:attrNameLst>
                                      </p:cBhvr>
                                      <p:tavLst>
                                        <p:tav tm="0">
                                          <p:val>
                                            <p:fltVal val="0"/>
                                          </p:val>
                                        </p:tav>
                                        <p:tav tm="100000">
                                          <p:val>
                                            <p:strVal val="#ppt_h"/>
                                          </p:val>
                                        </p:tav>
                                      </p:tavLst>
                                    </p:anim>
                                    <p:anim calcmode="lin" valueType="num">
                                      <p:cBhvr>
                                        <p:cTn id="114" dur="1000" fill="hold"/>
                                        <p:tgtEl>
                                          <p:spTgt spid="413699">
                                            <p:txEl>
                                              <p:pRg st="3" end="3"/>
                                            </p:txEl>
                                          </p:spTgt>
                                        </p:tgtEl>
                                        <p:attrNameLst>
                                          <p:attrName>style.rotation</p:attrName>
                                        </p:attrNameLst>
                                      </p:cBhvr>
                                      <p:tavLst>
                                        <p:tav tm="0">
                                          <p:val>
                                            <p:fltVal val="90"/>
                                          </p:val>
                                        </p:tav>
                                        <p:tav tm="100000">
                                          <p:val>
                                            <p:fltVal val="0"/>
                                          </p:val>
                                        </p:tav>
                                      </p:tavLst>
                                    </p:anim>
                                    <p:animEffect transition="in" filter="fade">
                                      <p:cBhvr>
                                        <p:cTn id="115" dur="1000"/>
                                        <p:tgtEl>
                                          <p:spTgt spid="413699">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31" presetClass="entr" presetSubtype="0" fill="hold" nodeType="click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p:cTn id="120" dur="1000" fill="hold"/>
                                        <p:tgtEl>
                                          <p:spTgt spid="7"/>
                                        </p:tgtEl>
                                        <p:attrNameLst>
                                          <p:attrName>ppt_w</p:attrName>
                                        </p:attrNameLst>
                                      </p:cBhvr>
                                      <p:tavLst>
                                        <p:tav tm="0">
                                          <p:val>
                                            <p:fltVal val="0"/>
                                          </p:val>
                                        </p:tav>
                                        <p:tav tm="100000">
                                          <p:val>
                                            <p:strVal val="#ppt_w"/>
                                          </p:val>
                                        </p:tav>
                                      </p:tavLst>
                                    </p:anim>
                                    <p:anim calcmode="lin" valueType="num">
                                      <p:cBhvr>
                                        <p:cTn id="121" dur="1000" fill="hold"/>
                                        <p:tgtEl>
                                          <p:spTgt spid="7"/>
                                        </p:tgtEl>
                                        <p:attrNameLst>
                                          <p:attrName>ppt_h</p:attrName>
                                        </p:attrNameLst>
                                      </p:cBhvr>
                                      <p:tavLst>
                                        <p:tav tm="0">
                                          <p:val>
                                            <p:fltVal val="0"/>
                                          </p:val>
                                        </p:tav>
                                        <p:tav tm="100000">
                                          <p:val>
                                            <p:strVal val="#ppt_h"/>
                                          </p:val>
                                        </p:tav>
                                      </p:tavLst>
                                    </p:anim>
                                    <p:anim calcmode="lin" valueType="num">
                                      <p:cBhvr>
                                        <p:cTn id="122" dur="1000" fill="hold"/>
                                        <p:tgtEl>
                                          <p:spTgt spid="7"/>
                                        </p:tgtEl>
                                        <p:attrNameLst>
                                          <p:attrName>style.rotation</p:attrName>
                                        </p:attrNameLst>
                                      </p:cBhvr>
                                      <p:tavLst>
                                        <p:tav tm="0">
                                          <p:val>
                                            <p:fltVal val="90"/>
                                          </p:val>
                                        </p:tav>
                                        <p:tav tm="100000">
                                          <p:val>
                                            <p:fltVal val="0"/>
                                          </p:val>
                                        </p:tav>
                                      </p:tavLst>
                                    </p:anim>
                                    <p:animEffect transition="in" filter="fade">
                                      <p:cBhvr>
                                        <p:cTn id="123" dur="1000"/>
                                        <p:tgtEl>
                                          <p:spTgt spid="7"/>
                                        </p:tgtEl>
                                      </p:cBhvr>
                                    </p:animEffect>
                                  </p:childTnLst>
                                </p:cTn>
                              </p:par>
                              <p:par>
                                <p:cTn id="124" presetID="31" presetClass="entr" presetSubtype="0" fill="hold" nodeType="with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1000" fill="hold"/>
                                        <p:tgtEl>
                                          <p:spTgt spid="8"/>
                                        </p:tgtEl>
                                        <p:attrNameLst>
                                          <p:attrName>ppt_w</p:attrName>
                                        </p:attrNameLst>
                                      </p:cBhvr>
                                      <p:tavLst>
                                        <p:tav tm="0">
                                          <p:val>
                                            <p:fltVal val="0"/>
                                          </p:val>
                                        </p:tav>
                                        <p:tav tm="100000">
                                          <p:val>
                                            <p:strVal val="#ppt_w"/>
                                          </p:val>
                                        </p:tav>
                                      </p:tavLst>
                                    </p:anim>
                                    <p:anim calcmode="lin" valueType="num">
                                      <p:cBhvr>
                                        <p:cTn id="127" dur="1000" fill="hold"/>
                                        <p:tgtEl>
                                          <p:spTgt spid="8"/>
                                        </p:tgtEl>
                                        <p:attrNameLst>
                                          <p:attrName>ppt_h</p:attrName>
                                        </p:attrNameLst>
                                      </p:cBhvr>
                                      <p:tavLst>
                                        <p:tav tm="0">
                                          <p:val>
                                            <p:fltVal val="0"/>
                                          </p:val>
                                        </p:tav>
                                        <p:tav tm="100000">
                                          <p:val>
                                            <p:strVal val="#ppt_h"/>
                                          </p:val>
                                        </p:tav>
                                      </p:tavLst>
                                    </p:anim>
                                    <p:anim calcmode="lin" valueType="num">
                                      <p:cBhvr>
                                        <p:cTn id="128" dur="1000" fill="hold"/>
                                        <p:tgtEl>
                                          <p:spTgt spid="8"/>
                                        </p:tgtEl>
                                        <p:attrNameLst>
                                          <p:attrName>style.rotation</p:attrName>
                                        </p:attrNameLst>
                                      </p:cBhvr>
                                      <p:tavLst>
                                        <p:tav tm="0">
                                          <p:val>
                                            <p:fltVal val="90"/>
                                          </p:val>
                                        </p:tav>
                                        <p:tav tm="100000">
                                          <p:val>
                                            <p:fltVal val="0"/>
                                          </p:val>
                                        </p:tav>
                                      </p:tavLst>
                                    </p:anim>
                                    <p:animEffect transition="in" filter="fade">
                                      <p:cBhvr>
                                        <p:cTn id="129" dur="1000"/>
                                        <p:tgtEl>
                                          <p:spTgt spid="8"/>
                                        </p:tgtEl>
                                      </p:cBhvr>
                                    </p:animEffect>
                                  </p:childTnLst>
                                </p:cTn>
                              </p:par>
                            </p:childTnLst>
                          </p:cTn>
                        </p:par>
                      </p:childTnLst>
                    </p:cTn>
                  </p:par>
                  <p:par>
                    <p:cTn id="130" fill="hold">
                      <p:stCondLst>
                        <p:cond delay="indefinite"/>
                      </p:stCondLst>
                      <p:childTnLst>
                        <p:par>
                          <p:cTn id="131" fill="hold">
                            <p:stCondLst>
                              <p:cond delay="0"/>
                            </p:stCondLst>
                            <p:childTnLst>
                              <p:par>
                                <p:cTn id="132" presetID="31" presetClass="exit" presetSubtype="0" fill="hold" nodeType="clickEffect">
                                  <p:stCondLst>
                                    <p:cond delay="0"/>
                                  </p:stCondLst>
                                  <p:childTnLst>
                                    <p:anim calcmode="lin" valueType="num">
                                      <p:cBhvr>
                                        <p:cTn id="133" dur="1000"/>
                                        <p:tgtEl>
                                          <p:spTgt spid="7"/>
                                        </p:tgtEl>
                                        <p:attrNameLst>
                                          <p:attrName>ppt_w</p:attrName>
                                        </p:attrNameLst>
                                      </p:cBhvr>
                                      <p:tavLst>
                                        <p:tav tm="0">
                                          <p:val>
                                            <p:strVal val="ppt_w"/>
                                          </p:val>
                                        </p:tav>
                                        <p:tav tm="100000">
                                          <p:val>
                                            <p:fltVal val="0"/>
                                          </p:val>
                                        </p:tav>
                                      </p:tavLst>
                                    </p:anim>
                                    <p:anim calcmode="lin" valueType="num">
                                      <p:cBhvr>
                                        <p:cTn id="134" dur="1000"/>
                                        <p:tgtEl>
                                          <p:spTgt spid="7"/>
                                        </p:tgtEl>
                                        <p:attrNameLst>
                                          <p:attrName>ppt_h</p:attrName>
                                        </p:attrNameLst>
                                      </p:cBhvr>
                                      <p:tavLst>
                                        <p:tav tm="0">
                                          <p:val>
                                            <p:strVal val="ppt_h"/>
                                          </p:val>
                                        </p:tav>
                                        <p:tav tm="100000">
                                          <p:val>
                                            <p:fltVal val="0"/>
                                          </p:val>
                                        </p:tav>
                                      </p:tavLst>
                                    </p:anim>
                                    <p:anim calcmode="lin" valueType="num">
                                      <p:cBhvr>
                                        <p:cTn id="135" dur="1000"/>
                                        <p:tgtEl>
                                          <p:spTgt spid="7"/>
                                        </p:tgtEl>
                                        <p:attrNameLst>
                                          <p:attrName>style.rotation</p:attrName>
                                        </p:attrNameLst>
                                      </p:cBhvr>
                                      <p:tavLst>
                                        <p:tav tm="0">
                                          <p:val>
                                            <p:fltVal val="0"/>
                                          </p:val>
                                        </p:tav>
                                        <p:tav tm="100000">
                                          <p:val>
                                            <p:fltVal val="90"/>
                                          </p:val>
                                        </p:tav>
                                      </p:tavLst>
                                    </p:anim>
                                    <p:animEffect transition="out" filter="fade">
                                      <p:cBhvr>
                                        <p:cTn id="136" dur="1000"/>
                                        <p:tgtEl>
                                          <p:spTgt spid="7"/>
                                        </p:tgtEl>
                                      </p:cBhvr>
                                    </p:animEffect>
                                    <p:set>
                                      <p:cBhvr>
                                        <p:cTn id="137" dur="1" fill="hold">
                                          <p:stCondLst>
                                            <p:cond delay="999"/>
                                          </p:stCondLst>
                                        </p:cTn>
                                        <p:tgtEl>
                                          <p:spTgt spid="7"/>
                                        </p:tgtEl>
                                        <p:attrNameLst>
                                          <p:attrName>style.visibility</p:attrName>
                                        </p:attrNameLst>
                                      </p:cBhvr>
                                      <p:to>
                                        <p:strVal val="hidden"/>
                                      </p:to>
                                    </p:set>
                                  </p:childTnLst>
                                </p:cTn>
                              </p:par>
                              <p:par>
                                <p:cTn id="138" presetID="31" presetClass="exit" presetSubtype="0" fill="hold" nodeType="withEffect">
                                  <p:stCondLst>
                                    <p:cond delay="0"/>
                                  </p:stCondLst>
                                  <p:childTnLst>
                                    <p:anim calcmode="lin" valueType="num">
                                      <p:cBhvr>
                                        <p:cTn id="139" dur="1000"/>
                                        <p:tgtEl>
                                          <p:spTgt spid="8"/>
                                        </p:tgtEl>
                                        <p:attrNameLst>
                                          <p:attrName>ppt_w</p:attrName>
                                        </p:attrNameLst>
                                      </p:cBhvr>
                                      <p:tavLst>
                                        <p:tav tm="0">
                                          <p:val>
                                            <p:strVal val="ppt_w"/>
                                          </p:val>
                                        </p:tav>
                                        <p:tav tm="100000">
                                          <p:val>
                                            <p:fltVal val="0"/>
                                          </p:val>
                                        </p:tav>
                                      </p:tavLst>
                                    </p:anim>
                                    <p:anim calcmode="lin" valueType="num">
                                      <p:cBhvr>
                                        <p:cTn id="140" dur="1000"/>
                                        <p:tgtEl>
                                          <p:spTgt spid="8"/>
                                        </p:tgtEl>
                                        <p:attrNameLst>
                                          <p:attrName>ppt_h</p:attrName>
                                        </p:attrNameLst>
                                      </p:cBhvr>
                                      <p:tavLst>
                                        <p:tav tm="0">
                                          <p:val>
                                            <p:strVal val="ppt_h"/>
                                          </p:val>
                                        </p:tav>
                                        <p:tav tm="100000">
                                          <p:val>
                                            <p:fltVal val="0"/>
                                          </p:val>
                                        </p:tav>
                                      </p:tavLst>
                                    </p:anim>
                                    <p:anim calcmode="lin" valueType="num">
                                      <p:cBhvr>
                                        <p:cTn id="141" dur="1000"/>
                                        <p:tgtEl>
                                          <p:spTgt spid="8"/>
                                        </p:tgtEl>
                                        <p:attrNameLst>
                                          <p:attrName>style.rotation</p:attrName>
                                        </p:attrNameLst>
                                      </p:cBhvr>
                                      <p:tavLst>
                                        <p:tav tm="0">
                                          <p:val>
                                            <p:fltVal val="0"/>
                                          </p:val>
                                        </p:tav>
                                        <p:tav tm="100000">
                                          <p:val>
                                            <p:fltVal val="90"/>
                                          </p:val>
                                        </p:tav>
                                      </p:tavLst>
                                    </p:anim>
                                    <p:animEffect transition="out" filter="fade">
                                      <p:cBhvr>
                                        <p:cTn id="142" dur="1000"/>
                                        <p:tgtEl>
                                          <p:spTgt spid="8"/>
                                        </p:tgtEl>
                                      </p:cBhvr>
                                    </p:animEffect>
                                    <p:set>
                                      <p:cBhvr>
                                        <p:cTn id="143" dur="1" fill="hold">
                                          <p:stCondLst>
                                            <p:cond delay="999"/>
                                          </p:stCondLst>
                                        </p:cTn>
                                        <p:tgtEl>
                                          <p:spTgt spid="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31" presetClass="entr" presetSubtype="0" fill="hold" grpId="0" nodeType="clickEffect">
                                  <p:stCondLst>
                                    <p:cond delay="0"/>
                                  </p:stCondLst>
                                  <p:childTnLst>
                                    <p:set>
                                      <p:cBhvr>
                                        <p:cTn id="147" dur="1" fill="hold">
                                          <p:stCondLst>
                                            <p:cond delay="0"/>
                                          </p:stCondLst>
                                        </p:cTn>
                                        <p:tgtEl>
                                          <p:spTgt spid="413699">
                                            <p:txEl>
                                              <p:pRg st="4" end="4"/>
                                            </p:txEl>
                                          </p:spTgt>
                                        </p:tgtEl>
                                        <p:attrNameLst>
                                          <p:attrName>style.visibility</p:attrName>
                                        </p:attrNameLst>
                                      </p:cBhvr>
                                      <p:to>
                                        <p:strVal val="visible"/>
                                      </p:to>
                                    </p:set>
                                    <p:anim calcmode="lin" valueType="num">
                                      <p:cBhvr>
                                        <p:cTn id="148" dur="1000" fill="hold"/>
                                        <p:tgtEl>
                                          <p:spTgt spid="413699">
                                            <p:txEl>
                                              <p:pRg st="4" end="4"/>
                                            </p:txEl>
                                          </p:spTgt>
                                        </p:tgtEl>
                                        <p:attrNameLst>
                                          <p:attrName>ppt_w</p:attrName>
                                        </p:attrNameLst>
                                      </p:cBhvr>
                                      <p:tavLst>
                                        <p:tav tm="0">
                                          <p:val>
                                            <p:fltVal val="0"/>
                                          </p:val>
                                        </p:tav>
                                        <p:tav tm="100000">
                                          <p:val>
                                            <p:strVal val="#ppt_w"/>
                                          </p:val>
                                        </p:tav>
                                      </p:tavLst>
                                    </p:anim>
                                    <p:anim calcmode="lin" valueType="num">
                                      <p:cBhvr>
                                        <p:cTn id="149" dur="1000" fill="hold"/>
                                        <p:tgtEl>
                                          <p:spTgt spid="413699">
                                            <p:txEl>
                                              <p:pRg st="4" end="4"/>
                                            </p:txEl>
                                          </p:spTgt>
                                        </p:tgtEl>
                                        <p:attrNameLst>
                                          <p:attrName>ppt_h</p:attrName>
                                        </p:attrNameLst>
                                      </p:cBhvr>
                                      <p:tavLst>
                                        <p:tav tm="0">
                                          <p:val>
                                            <p:fltVal val="0"/>
                                          </p:val>
                                        </p:tav>
                                        <p:tav tm="100000">
                                          <p:val>
                                            <p:strVal val="#ppt_h"/>
                                          </p:val>
                                        </p:tav>
                                      </p:tavLst>
                                    </p:anim>
                                    <p:anim calcmode="lin" valueType="num">
                                      <p:cBhvr>
                                        <p:cTn id="150" dur="1000" fill="hold"/>
                                        <p:tgtEl>
                                          <p:spTgt spid="413699">
                                            <p:txEl>
                                              <p:pRg st="4" end="4"/>
                                            </p:txEl>
                                          </p:spTgt>
                                        </p:tgtEl>
                                        <p:attrNameLst>
                                          <p:attrName>style.rotation</p:attrName>
                                        </p:attrNameLst>
                                      </p:cBhvr>
                                      <p:tavLst>
                                        <p:tav tm="0">
                                          <p:val>
                                            <p:fltVal val="90"/>
                                          </p:val>
                                        </p:tav>
                                        <p:tav tm="100000">
                                          <p:val>
                                            <p:fltVal val="0"/>
                                          </p:val>
                                        </p:tav>
                                      </p:tavLst>
                                    </p:anim>
                                    <p:animEffect transition="in" filter="fade">
                                      <p:cBhvr>
                                        <p:cTn id="151" dur="1000"/>
                                        <p:tgtEl>
                                          <p:spTgt spid="413699">
                                            <p:txEl>
                                              <p:pRg st="4" end="4"/>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0"/>
                                        </p:tgtEl>
                                        <p:attrNameLst>
                                          <p:attrName>style.visibility</p:attrName>
                                        </p:attrNameLst>
                                      </p:cBhvr>
                                      <p:to>
                                        <p:strVal val="visible"/>
                                      </p:to>
                                    </p:set>
                                    <p:anim calcmode="lin" valueType="num">
                                      <p:cBhvr additive="base">
                                        <p:cTn id="156" dur="500" fill="hold"/>
                                        <p:tgtEl>
                                          <p:spTgt spid="10"/>
                                        </p:tgtEl>
                                        <p:attrNameLst>
                                          <p:attrName>ppt_x</p:attrName>
                                        </p:attrNameLst>
                                      </p:cBhvr>
                                      <p:tavLst>
                                        <p:tav tm="0">
                                          <p:val>
                                            <p:strVal val="#ppt_x"/>
                                          </p:val>
                                        </p:tav>
                                        <p:tav tm="100000">
                                          <p:val>
                                            <p:strVal val="#ppt_x"/>
                                          </p:val>
                                        </p:tav>
                                      </p:tavLst>
                                    </p:anim>
                                    <p:anim calcmode="lin" valueType="num">
                                      <p:cBhvr additive="base">
                                        <p:cTn id="15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31" presetClass="exit" presetSubtype="0" fill="hold" nodeType="clickEffect">
                                  <p:stCondLst>
                                    <p:cond delay="0"/>
                                  </p:stCondLst>
                                  <p:childTnLst>
                                    <p:anim calcmode="lin" valueType="num">
                                      <p:cBhvr>
                                        <p:cTn id="161" dur="1000"/>
                                        <p:tgtEl>
                                          <p:spTgt spid="10"/>
                                        </p:tgtEl>
                                        <p:attrNameLst>
                                          <p:attrName>ppt_w</p:attrName>
                                        </p:attrNameLst>
                                      </p:cBhvr>
                                      <p:tavLst>
                                        <p:tav tm="0">
                                          <p:val>
                                            <p:strVal val="ppt_w"/>
                                          </p:val>
                                        </p:tav>
                                        <p:tav tm="100000">
                                          <p:val>
                                            <p:fltVal val="0"/>
                                          </p:val>
                                        </p:tav>
                                      </p:tavLst>
                                    </p:anim>
                                    <p:anim calcmode="lin" valueType="num">
                                      <p:cBhvr>
                                        <p:cTn id="162" dur="1000"/>
                                        <p:tgtEl>
                                          <p:spTgt spid="10"/>
                                        </p:tgtEl>
                                        <p:attrNameLst>
                                          <p:attrName>ppt_h</p:attrName>
                                        </p:attrNameLst>
                                      </p:cBhvr>
                                      <p:tavLst>
                                        <p:tav tm="0">
                                          <p:val>
                                            <p:strVal val="ppt_h"/>
                                          </p:val>
                                        </p:tav>
                                        <p:tav tm="100000">
                                          <p:val>
                                            <p:fltVal val="0"/>
                                          </p:val>
                                        </p:tav>
                                      </p:tavLst>
                                    </p:anim>
                                    <p:anim calcmode="lin" valueType="num">
                                      <p:cBhvr>
                                        <p:cTn id="163" dur="1000"/>
                                        <p:tgtEl>
                                          <p:spTgt spid="10"/>
                                        </p:tgtEl>
                                        <p:attrNameLst>
                                          <p:attrName>style.rotation</p:attrName>
                                        </p:attrNameLst>
                                      </p:cBhvr>
                                      <p:tavLst>
                                        <p:tav tm="0">
                                          <p:val>
                                            <p:fltVal val="0"/>
                                          </p:val>
                                        </p:tav>
                                        <p:tav tm="100000">
                                          <p:val>
                                            <p:fltVal val="90"/>
                                          </p:val>
                                        </p:tav>
                                      </p:tavLst>
                                    </p:anim>
                                    <p:animEffect transition="out" filter="fade">
                                      <p:cBhvr>
                                        <p:cTn id="164" dur="1000"/>
                                        <p:tgtEl>
                                          <p:spTgt spid="10"/>
                                        </p:tgtEl>
                                      </p:cBhvr>
                                    </p:animEffect>
                                    <p:set>
                                      <p:cBhvr>
                                        <p:cTn id="165" dur="1" fill="hold">
                                          <p:stCondLst>
                                            <p:cond delay="999"/>
                                          </p:stCondLst>
                                        </p:cTn>
                                        <p:tgtEl>
                                          <p:spTgt spid="10"/>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31" presetClass="entr" presetSubtype="0" fill="hold" grpId="0" nodeType="clickEffect">
                                  <p:stCondLst>
                                    <p:cond delay="0"/>
                                  </p:stCondLst>
                                  <p:childTnLst>
                                    <p:set>
                                      <p:cBhvr>
                                        <p:cTn id="169" dur="1" fill="hold">
                                          <p:stCondLst>
                                            <p:cond delay="0"/>
                                          </p:stCondLst>
                                        </p:cTn>
                                        <p:tgtEl>
                                          <p:spTgt spid="413699">
                                            <p:txEl>
                                              <p:pRg st="5" end="5"/>
                                            </p:txEl>
                                          </p:spTgt>
                                        </p:tgtEl>
                                        <p:attrNameLst>
                                          <p:attrName>style.visibility</p:attrName>
                                        </p:attrNameLst>
                                      </p:cBhvr>
                                      <p:to>
                                        <p:strVal val="visible"/>
                                      </p:to>
                                    </p:set>
                                    <p:anim calcmode="lin" valueType="num">
                                      <p:cBhvr>
                                        <p:cTn id="170" dur="1000" fill="hold"/>
                                        <p:tgtEl>
                                          <p:spTgt spid="413699">
                                            <p:txEl>
                                              <p:pRg st="5" end="5"/>
                                            </p:txEl>
                                          </p:spTgt>
                                        </p:tgtEl>
                                        <p:attrNameLst>
                                          <p:attrName>ppt_w</p:attrName>
                                        </p:attrNameLst>
                                      </p:cBhvr>
                                      <p:tavLst>
                                        <p:tav tm="0">
                                          <p:val>
                                            <p:fltVal val="0"/>
                                          </p:val>
                                        </p:tav>
                                        <p:tav tm="100000">
                                          <p:val>
                                            <p:strVal val="#ppt_w"/>
                                          </p:val>
                                        </p:tav>
                                      </p:tavLst>
                                    </p:anim>
                                    <p:anim calcmode="lin" valueType="num">
                                      <p:cBhvr>
                                        <p:cTn id="171" dur="1000" fill="hold"/>
                                        <p:tgtEl>
                                          <p:spTgt spid="413699">
                                            <p:txEl>
                                              <p:pRg st="5" end="5"/>
                                            </p:txEl>
                                          </p:spTgt>
                                        </p:tgtEl>
                                        <p:attrNameLst>
                                          <p:attrName>ppt_h</p:attrName>
                                        </p:attrNameLst>
                                      </p:cBhvr>
                                      <p:tavLst>
                                        <p:tav tm="0">
                                          <p:val>
                                            <p:fltVal val="0"/>
                                          </p:val>
                                        </p:tav>
                                        <p:tav tm="100000">
                                          <p:val>
                                            <p:strVal val="#ppt_h"/>
                                          </p:val>
                                        </p:tav>
                                      </p:tavLst>
                                    </p:anim>
                                    <p:anim calcmode="lin" valueType="num">
                                      <p:cBhvr>
                                        <p:cTn id="172" dur="1000" fill="hold"/>
                                        <p:tgtEl>
                                          <p:spTgt spid="413699">
                                            <p:txEl>
                                              <p:pRg st="5" end="5"/>
                                            </p:txEl>
                                          </p:spTgt>
                                        </p:tgtEl>
                                        <p:attrNameLst>
                                          <p:attrName>style.rotation</p:attrName>
                                        </p:attrNameLst>
                                      </p:cBhvr>
                                      <p:tavLst>
                                        <p:tav tm="0">
                                          <p:val>
                                            <p:fltVal val="90"/>
                                          </p:val>
                                        </p:tav>
                                        <p:tav tm="100000">
                                          <p:val>
                                            <p:fltVal val="0"/>
                                          </p:val>
                                        </p:tav>
                                      </p:tavLst>
                                    </p:anim>
                                    <p:animEffect transition="in" filter="fade">
                                      <p:cBhvr>
                                        <p:cTn id="173" dur="1000"/>
                                        <p:tgtEl>
                                          <p:spTgt spid="413699">
                                            <p:txEl>
                                              <p:pRg st="5" end="5"/>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1" presetClass="entr" presetSubtype="0" fill="hold" nodeType="clickEffect">
                                  <p:stCondLst>
                                    <p:cond delay="0"/>
                                  </p:stCondLst>
                                  <p:childTnLst>
                                    <p:set>
                                      <p:cBhvr>
                                        <p:cTn id="177" dur="1" fill="hold">
                                          <p:stCondLst>
                                            <p:cond delay="0"/>
                                          </p:stCondLst>
                                        </p:cTn>
                                        <p:tgtEl>
                                          <p:spTgt spid="11"/>
                                        </p:tgtEl>
                                        <p:attrNameLst>
                                          <p:attrName>style.visibility</p:attrName>
                                        </p:attrNameLst>
                                      </p:cBhvr>
                                      <p:to>
                                        <p:strVal val="visible"/>
                                      </p:to>
                                    </p:set>
                                    <p:anim calcmode="lin" valueType="num">
                                      <p:cBhvr>
                                        <p:cTn id="178" dur="1000" fill="hold"/>
                                        <p:tgtEl>
                                          <p:spTgt spid="11"/>
                                        </p:tgtEl>
                                        <p:attrNameLst>
                                          <p:attrName>ppt_w</p:attrName>
                                        </p:attrNameLst>
                                      </p:cBhvr>
                                      <p:tavLst>
                                        <p:tav tm="0">
                                          <p:val>
                                            <p:fltVal val="0"/>
                                          </p:val>
                                        </p:tav>
                                        <p:tav tm="100000">
                                          <p:val>
                                            <p:strVal val="#ppt_w"/>
                                          </p:val>
                                        </p:tav>
                                      </p:tavLst>
                                    </p:anim>
                                    <p:anim calcmode="lin" valueType="num">
                                      <p:cBhvr>
                                        <p:cTn id="179" dur="1000" fill="hold"/>
                                        <p:tgtEl>
                                          <p:spTgt spid="11"/>
                                        </p:tgtEl>
                                        <p:attrNameLst>
                                          <p:attrName>ppt_h</p:attrName>
                                        </p:attrNameLst>
                                      </p:cBhvr>
                                      <p:tavLst>
                                        <p:tav tm="0">
                                          <p:val>
                                            <p:fltVal val="0"/>
                                          </p:val>
                                        </p:tav>
                                        <p:tav tm="100000">
                                          <p:val>
                                            <p:strVal val="#ppt_h"/>
                                          </p:val>
                                        </p:tav>
                                      </p:tavLst>
                                    </p:anim>
                                    <p:anim calcmode="lin" valueType="num">
                                      <p:cBhvr>
                                        <p:cTn id="180" dur="1000" fill="hold"/>
                                        <p:tgtEl>
                                          <p:spTgt spid="11"/>
                                        </p:tgtEl>
                                        <p:attrNameLst>
                                          <p:attrName>style.rotation</p:attrName>
                                        </p:attrNameLst>
                                      </p:cBhvr>
                                      <p:tavLst>
                                        <p:tav tm="0">
                                          <p:val>
                                            <p:fltVal val="90"/>
                                          </p:val>
                                        </p:tav>
                                        <p:tav tm="100000">
                                          <p:val>
                                            <p:fltVal val="0"/>
                                          </p:val>
                                        </p:tav>
                                      </p:tavLst>
                                    </p:anim>
                                    <p:animEffect transition="in" filter="fade">
                                      <p:cBhvr>
                                        <p:cTn id="181" dur="1000"/>
                                        <p:tgtEl>
                                          <p:spTgt spid="11"/>
                                        </p:tgtEl>
                                      </p:cBhvr>
                                    </p:animEffect>
                                  </p:childTnLst>
                                </p:cTn>
                              </p:par>
                            </p:childTnLst>
                          </p:cTn>
                        </p:par>
                      </p:childTnLst>
                    </p:cTn>
                  </p:par>
                  <p:par>
                    <p:cTn id="182" fill="hold">
                      <p:stCondLst>
                        <p:cond delay="indefinite"/>
                      </p:stCondLst>
                      <p:childTnLst>
                        <p:par>
                          <p:cTn id="183" fill="hold">
                            <p:stCondLst>
                              <p:cond delay="0"/>
                            </p:stCondLst>
                            <p:childTnLst>
                              <p:par>
                                <p:cTn id="184" presetID="31" presetClass="exit" presetSubtype="0" fill="hold" nodeType="clickEffect">
                                  <p:stCondLst>
                                    <p:cond delay="0"/>
                                  </p:stCondLst>
                                  <p:childTnLst>
                                    <p:anim calcmode="lin" valueType="num">
                                      <p:cBhvr>
                                        <p:cTn id="185" dur="1000"/>
                                        <p:tgtEl>
                                          <p:spTgt spid="11"/>
                                        </p:tgtEl>
                                        <p:attrNameLst>
                                          <p:attrName>ppt_w</p:attrName>
                                        </p:attrNameLst>
                                      </p:cBhvr>
                                      <p:tavLst>
                                        <p:tav tm="0">
                                          <p:val>
                                            <p:strVal val="ppt_w"/>
                                          </p:val>
                                        </p:tav>
                                        <p:tav tm="100000">
                                          <p:val>
                                            <p:fltVal val="0"/>
                                          </p:val>
                                        </p:tav>
                                      </p:tavLst>
                                    </p:anim>
                                    <p:anim calcmode="lin" valueType="num">
                                      <p:cBhvr>
                                        <p:cTn id="186" dur="1000"/>
                                        <p:tgtEl>
                                          <p:spTgt spid="11"/>
                                        </p:tgtEl>
                                        <p:attrNameLst>
                                          <p:attrName>ppt_h</p:attrName>
                                        </p:attrNameLst>
                                      </p:cBhvr>
                                      <p:tavLst>
                                        <p:tav tm="0">
                                          <p:val>
                                            <p:strVal val="ppt_h"/>
                                          </p:val>
                                        </p:tav>
                                        <p:tav tm="100000">
                                          <p:val>
                                            <p:fltVal val="0"/>
                                          </p:val>
                                        </p:tav>
                                      </p:tavLst>
                                    </p:anim>
                                    <p:anim calcmode="lin" valueType="num">
                                      <p:cBhvr>
                                        <p:cTn id="187" dur="1000"/>
                                        <p:tgtEl>
                                          <p:spTgt spid="11"/>
                                        </p:tgtEl>
                                        <p:attrNameLst>
                                          <p:attrName>style.rotation</p:attrName>
                                        </p:attrNameLst>
                                      </p:cBhvr>
                                      <p:tavLst>
                                        <p:tav tm="0">
                                          <p:val>
                                            <p:fltVal val="0"/>
                                          </p:val>
                                        </p:tav>
                                        <p:tav tm="100000">
                                          <p:val>
                                            <p:fltVal val="90"/>
                                          </p:val>
                                        </p:tav>
                                      </p:tavLst>
                                    </p:anim>
                                    <p:animEffect transition="out" filter="fade">
                                      <p:cBhvr>
                                        <p:cTn id="188" dur="1000"/>
                                        <p:tgtEl>
                                          <p:spTgt spid="11"/>
                                        </p:tgtEl>
                                      </p:cBhvr>
                                    </p:animEffect>
                                    <p:set>
                                      <p:cBhvr>
                                        <p:cTn id="189"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28600" y="228600"/>
            <a:ext cx="8915400" cy="1143000"/>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a:t>
            </a:r>
            <a:endParaRPr lang="es-AR" sz="3600" b="1" i="1" dirty="0">
              <a:solidFill>
                <a:schemeClr val="tx1"/>
              </a:solidFill>
              <a:effectLst>
                <a:outerShdw blurRad="38100" dist="38100" dir="2700000" algn="tl">
                  <a:srgbClr val="000000"/>
                </a:outerShdw>
              </a:effectLst>
              <a:latin typeface="Arial" charset="0"/>
            </a:endParaRPr>
          </a:p>
        </p:txBody>
      </p:sp>
      <p:sp>
        <p:nvSpPr>
          <p:cNvPr id="164867" name="Rectangle 3"/>
          <p:cNvSpPr>
            <a:spLocks noGrp="1" noChangeArrowheads="1"/>
          </p:cNvSpPr>
          <p:nvPr>
            <p:ph type="body" idx="1"/>
          </p:nvPr>
        </p:nvSpPr>
        <p:spPr>
          <a:xfrm>
            <a:off x="0" y="1676400"/>
            <a:ext cx="9144000" cy="4648200"/>
          </a:xfrm>
          <a:solidFill>
            <a:schemeClr val="bg1"/>
          </a:solidFill>
          <a:ln w="76200"/>
        </p:spPr>
        <p:txBody>
          <a:bodyPr/>
          <a:lstStyle/>
          <a:p>
            <a:pPr>
              <a:lnSpc>
                <a:spcPct val="90000"/>
              </a:lnSpc>
              <a:defRPr/>
            </a:pPr>
            <a:r>
              <a:rPr lang="es-ES_tradnl" b="1" i="1" u="sng" dirty="0">
                <a:effectLst>
                  <a:outerShdw blurRad="38100" dist="38100" dir="2700000" algn="tl">
                    <a:srgbClr val="000000"/>
                  </a:outerShdw>
                </a:effectLst>
                <a:latin typeface="Arial" charset="0"/>
              </a:rPr>
              <a:t>WIRE MAP</a:t>
            </a:r>
            <a:r>
              <a:rPr lang="es-ES_tradnl" b="1" i="1" dirty="0">
                <a:effectLst>
                  <a:outerShdw blurRad="38100" dist="38100" dir="2700000" algn="tl">
                    <a:srgbClr val="000000"/>
                  </a:outerShdw>
                </a:effectLst>
                <a:latin typeface="Arial" charset="0"/>
              </a:rPr>
              <a:t> (PINOUT)</a:t>
            </a:r>
            <a:r>
              <a:rPr lang="es-ES_tradnl" i="1" dirty="0">
                <a:latin typeface="Arial" charset="0"/>
              </a:rPr>
              <a:t> Orden de conexionado</a:t>
            </a:r>
          </a:p>
          <a:p>
            <a:pPr lvl="1">
              <a:lnSpc>
                <a:spcPct val="90000"/>
              </a:lnSpc>
              <a:buFontTx/>
              <a:buNone/>
              <a:defRPr/>
            </a:pPr>
            <a:r>
              <a:rPr lang="es-ES_tradnl" i="1" dirty="0">
                <a:latin typeface="Arial" charset="0"/>
              </a:rPr>
              <a:t>         </a:t>
            </a:r>
            <a:r>
              <a:rPr lang="es-ES_tradnl" i="1" dirty="0" err="1">
                <a:latin typeface="Arial" charset="0"/>
              </a:rPr>
              <a:t>Pinout</a:t>
            </a:r>
            <a:r>
              <a:rPr lang="es-ES_tradnl" i="1" dirty="0">
                <a:latin typeface="Arial" charset="0"/>
              </a:rPr>
              <a:t> T568A                 </a:t>
            </a:r>
            <a:r>
              <a:rPr lang="es-ES_tradnl" i="1" dirty="0" err="1">
                <a:latin typeface="Arial" charset="0"/>
              </a:rPr>
              <a:t>Pinout</a:t>
            </a:r>
            <a:r>
              <a:rPr lang="es-ES_tradnl" i="1" dirty="0">
                <a:latin typeface="Arial" charset="0"/>
              </a:rPr>
              <a:t> T568B</a:t>
            </a:r>
          </a:p>
          <a:p>
            <a:pPr lvl="2">
              <a:lnSpc>
                <a:spcPct val="90000"/>
              </a:lnSpc>
              <a:defRPr/>
            </a:pPr>
            <a:r>
              <a:rPr lang="es-ES_tradnl" b="1" i="1" dirty="0">
                <a:latin typeface="Arial" charset="0"/>
              </a:rPr>
              <a:t>Cables invertidos, cruzados o mezclados</a:t>
            </a:r>
          </a:p>
          <a:p>
            <a:pPr>
              <a:lnSpc>
                <a:spcPct val="90000"/>
              </a:lnSpc>
              <a:defRPr/>
            </a:pPr>
            <a:r>
              <a:rPr lang="es-ES_tradnl" b="1" i="1" u="sng" dirty="0">
                <a:effectLst>
                  <a:outerShdw blurRad="38100" dist="38100" dir="2700000" algn="tl">
                    <a:srgbClr val="000000"/>
                  </a:outerShdw>
                </a:effectLst>
                <a:latin typeface="Arial" charset="0"/>
              </a:rPr>
              <a:t>Longitud</a:t>
            </a:r>
            <a:r>
              <a:rPr lang="es-ES_tradnl" b="1" i="1" dirty="0">
                <a:latin typeface="Arial" charset="0"/>
              </a:rPr>
              <a:t> </a:t>
            </a:r>
            <a:r>
              <a:rPr lang="es-ES_tradnl" i="1" dirty="0">
                <a:latin typeface="Arial" charset="0"/>
                <a:sym typeface="Wingdings 3" pitchFamily="18" charset="2"/>
              </a:rPr>
              <a:t>90 – 104 ?</a:t>
            </a:r>
            <a:r>
              <a:rPr lang="es-ES_tradnl" i="1" dirty="0" err="1">
                <a:latin typeface="Arial" charset="0"/>
                <a:sym typeface="Wingdings 3" pitchFamily="18" charset="2"/>
              </a:rPr>
              <a:t>mts</a:t>
            </a:r>
            <a:r>
              <a:rPr lang="es-ES_tradnl" i="1" dirty="0">
                <a:latin typeface="Arial" charset="0"/>
                <a:sym typeface="Wingdings 3" pitchFamily="18" charset="2"/>
              </a:rPr>
              <a:t>.</a:t>
            </a:r>
          </a:p>
          <a:p>
            <a:pPr>
              <a:lnSpc>
                <a:spcPct val="90000"/>
              </a:lnSpc>
              <a:defRPr/>
            </a:pPr>
            <a:r>
              <a:rPr lang="es-ES_tradnl" b="1" i="1" u="sng" dirty="0">
                <a:effectLst>
                  <a:outerShdw blurRad="38100" dist="38100" dir="2700000" algn="tl">
                    <a:srgbClr val="000000"/>
                  </a:outerShdw>
                </a:effectLst>
                <a:latin typeface="Arial" charset="0"/>
                <a:sym typeface="Wingdings 3" pitchFamily="18" charset="2"/>
              </a:rPr>
              <a:t>Atenuación :</a:t>
            </a:r>
            <a:r>
              <a:rPr lang="es-ES_tradnl" i="1" dirty="0">
                <a:latin typeface="Arial" charset="0"/>
                <a:sym typeface="Wingdings 3" pitchFamily="18" charset="2"/>
              </a:rPr>
              <a:t> Diferencia de Intensidad de Señal. (dB).</a:t>
            </a:r>
          </a:p>
          <a:p>
            <a:pPr>
              <a:lnSpc>
                <a:spcPct val="90000"/>
              </a:lnSpc>
              <a:defRPr/>
            </a:pPr>
            <a:r>
              <a:rPr lang="es-AR" b="1" i="1" u="sng" dirty="0">
                <a:effectLst>
                  <a:outerShdw blurRad="38100" dist="38100" dir="2700000" algn="tl">
                    <a:srgbClr val="000000"/>
                  </a:outerShdw>
                </a:effectLst>
                <a:latin typeface="Arial" charset="0"/>
              </a:rPr>
              <a:t>Diafonía :</a:t>
            </a:r>
            <a:r>
              <a:rPr lang="es-AR" sz="2800" b="1" i="1" dirty="0">
                <a:latin typeface="Arial" charset="0"/>
              </a:rPr>
              <a:t> Acoplamiento Magnético entre 2 cables (Perturbador – Perturbado) </a:t>
            </a:r>
            <a:r>
              <a:rPr lang="es-ES_tradnl" i="1" dirty="0">
                <a:latin typeface="Arial" charset="0"/>
                <a:sym typeface="Wingdings 3" pitchFamily="18" charset="2"/>
              </a:rPr>
              <a:t>(dB)  Ruido Eléctrico </a:t>
            </a:r>
            <a:r>
              <a:rPr lang="es-AR" sz="2800" b="1" i="1" dirty="0">
                <a:latin typeface="Arial" charset="0"/>
              </a:rPr>
              <a:t>(</a:t>
            </a:r>
            <a:r>
              <a:rPr lang="es-AR" sz="2800" b="1" i="1" dirty="0" err="1">
                <a:latin typeface="Arial" charset="0"/>
              </a:rPr>
              <a:t>Crosstalk</a:t>
            </a:r>
            <a:r>
              <a:rPr lang="es-AR" sz="2800" b="1" i="1" dirty="0">
                <a:latin typeface="Arial" charset="0"/>
              </a:rPr>
              <a:t>)</a:t>
            </a:r>
            <a:r>
              <a:rPr lang="es-ES_tradnl" i="1" dirty="0">
                <a:latin typeface="Arial" charset="0"/>
                <a:sym typeface="Wingdings 3" pitchFamily="18" charset="2"/>
              </a:rPr>
              <a:t>.</a:t>
            </a:r>
            <a:endParaRPr lang="es-AR" i="1" dirty="0">
              <a:latin typeface="Arial" charset="0"/>
              <a:sym typeface="Wingdings 3"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4867">
                                            <p:bg/>
                                          </p:spTgt>
                                        </p:tgtEl>
                                        <p:attrNameLst>
                                          <p:attrName>style.visibility</p:attrName>
                                        </p:attrNameLst>
                                      </p:cBhvr>
                                      <p:to>
                                        <p:strVal val="visible"/>
                                      </p:to>
                                    </p:set>
                                    <p:anim calcmode="lin" valueType="num">
                                      <p:cBhvr>
                                        <p:cTn id="15" dur="1000" fill="hold"/>
                                        <p:tgtEl>
                                          <p:spTgt spid="164867">
                                            <p:bg/>
                                          </p:spTgt>
                                        </p:tgtEl>
                                        <p:attrNameLst>
                                          <p:attrName>ppt_w</p:attrName>
                                        </p:attrNameLst>
                                      </p:cBhvr>
                                      <p:tavLst>
                                        <p:tav tm="0">
                                          <p:val>
                                            <p:fltVal val="0"/>
                                          </p:val>
                                        </p:tav>
                                        <p:tav tm="100000">
                                          <p:val>
                                            <p:strVal val="#ppt_w"/>
                                          </p:val>
                                        </p:tav>
                                      </p:tavLst>
                                    </p:anim>
                                    <p:anim calcmode="lin" valueType="num">
                                      <p:cBhvr>
                                        <p:cTn id="16" dur="1000" fill="hold"/>
                                        <p:tgtEl>
                                          <p:spTgt spid="164867">
                                            <p:bg/>
                                          </p:spTgt>
                                        </p:tgtEl>
                                        <p:attrNameLst>
                                          <p:attrName>ppt_h</p:attrName>
                                        </p:attrNameLst>
                                      </p:cBhvr>
                                      <p:tavLst>
                                        <p:tav tm="0">
                                          <p:val>
                                            <p:fltVal val="0"/>
                                          </p:val>
                                        </p:tav>
                                        <p:tav tm="100000">
                                          <p:val>
                                            <p:strVal val="#ppt_h"/>
                                          </p:val>
                                        </p:tav>
                                      </p:tavLst>
                                    </p:anim>
                                    <p:anim calcmode="lin" valueType="num">
                                      <p:cBhvr>
                                        <p:cTn id="17" dur="1000" fill="hold"/>
                                        <p:tgtEl>
                                          <p:spTgt spid="164867">
                                            <p:bg/>
                                          </p:spTgt>
                                        </p:tgtEl>
                                        <p:attrNameLst>
                                          <p:attrName>style.rotation</p:attrName>
                                        </p:attrNameLst>
                                      </p:cBhvr>
                                      <p:tavLst>
                                        <p:tav tm="0">
                                          <p:val>
                                            <p:fltVal val="90"/>
                                          </p:val>
                                        </p:tav>
                                        <p:tav tm="100000">
                                          <p:val>
                                            <p:fltVal val="0"/>
                                          </p:val>
                                        </p:tav>
                                      </p:tavLst>
                                    </p:anim>
                                    <p:animEffect transition="in" filter="fade">
                                      <p:cBhvr>
                                        <p:cTn id="18" dur="1000"/>
                                        <p:tgtEl>
                                          <p:spTgt spid="16486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64867">
                                            <p:txEl>
                                              <p:pRg st="0" end="0"/>
                                            </p:txEl>
                                          </p:spTgt>
                                        </p:tgtEl>
                                        <p:attrNameLst>
                                          <p:attrName>style.visibility</p:attrName>
                                        </p:attrNameLst>
                                      </p:cBhvr>
                                      <p:to>
                                        <p:strVal val="visible"/>
                                      </p:to>
                                    </p:set>
                                    <p:anim calcmode="lin" valueType="num">
                                      <p:cBhvr>
                                        <p:cTn id="23" dur="1000" fill="hold"/>
                                        <p:tgtEl>
                                          <p:spTgt spid="16486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6486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6486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6486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64867">
                                            <p:txEl>
                                              <p:pRg st="1" end="1"/>
                                            </p:txEl>
                                          </p:spTgt>
                                        </p:tgtEl>
                                        <p:attrNameLst>
                                          <p:attrName>style.visibility</p:attrName>
                                        </p:attrNameLst>
                                      </p:cBhvr>
                                      <p:to>
                                        <p:strVal val="visible"/>
                                      </p:to>
                                    </p:set>
                                    <p:anim calcmode="lin" valueType="num">
                                      <p:cBhvr>
                                        <p:cTn id="29" dur="1000" fill="hold"/>
                                        <p:tgtEl>
                                          <p:spTgt spid="16486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6486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6486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64867">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64867">
                                            <p:txEl>
                                              <p:pRg st="2" end="2"/>
                                            </p:txEl>
                                          </p:spTgt>
                                        </p:tgtEl>
                                        <p:attrNameLst>
                                          <p:attrName>style.visibility</p:attrName>
                                        </p:attrNameLst>
                                      </p:cBhvr>
                                      <p:to>
                                        <p:strVal val="visible"/>
                                      </p:to>
                                    </p:set>
                                    <p:anim calcmode="lin" valueType="num">
                                      <p:cBhvr>
                                        <p:cTn id="35" dur="1000" fill="hold"/>
                                        <p:tgtEl>
                                          <p:spTgt spid="164867">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164867">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164867">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16486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164867">
                                            <p:txEl>
                                              <p:pRg st="3" end="3"/>
                                            </p:txEl>
                                          </p:spTgt>
                                        </p:tgtEl>
                                        <p:attrNameLst>
                                          <p:attrName>style.visibility</p:attrName>
                                        </p:attrNameLst>
                                      </p:cBhvr>
                                      <p:to>
                                        <p:strVal val="visible"/>
                                      </p:to>
                                    </p:set>
                                    <p:anim calcmode="lin" valueType="num">
                                      <p:cBhvr>
                                        <p:cTn id="43" dur="1000" fill="hold"/>
                                        <p:tgtEl>
                                          <p:spTgt spid="16486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6486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6486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6486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64867">
                                            <p:txEl>
                                              <p:pRg st="4" end="4"/>
                                            </p:txEl>
                                          </p:spTgt>
                                        </p:tgtEl>
                                        <p:attrNameLst>
                                          <p:attrName>style.visibility</p:attrName>
                                        </p:attrNameLst>
                                      </p:cBhvr>
                                      <p:to>
                                        <p:strVal val="visible"/>
                                      </p:to>
                                    </p:set>
                                    <p:anim calcmode="lin" valueType="num">
                                      <p:cBhvr>
                                        <p:cTn id="51" dur="1000" fill="hold"/>
                                        <p:tgtEl>
                                          <p:spTgt spid="16486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6486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6486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6486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64867">
                                            <p:txEl>
                                              <p:pRg st="5" end="5"/>
                                            </p:txEl>
                                          </p:spTgt>
                                        </p:tgtEl>
                                        <p:attrNameLst>
                                          <p:attrName>style.visibility</p:attrName>
                                        </p:attrNameLst>
                                      </p:cBhvr>
                                      <p:to>
                                        <p:strVal val="visible"/>
                                      </p:to>
                                    </p:set>
                                    <p:anim calcmode="lin" valueType="num">
                                      <p:cBhvr>
                                        <p:cTn id="59" dur="1000" fill="hold"/>
                                        <p:tgtEl>
                                          <p:spTgt spid="16486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6486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6486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64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nimBg="1"/>
      <p:bldP spid="164867"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IV</a:t>
            </a:r>
          </a:p>
          <a:p>
            <a:r>
              <a:rPr lang="es-ES_tradnl" sz="2400" b="1" i="1" u="sng" dirty="0">
                <a:solidFill>
                  <a:srgbClr val="333399"/>
                </a:solidFill>
                <a:latin typeface="Arial" pitchFamily="34" charset="0"/>
              </a:rPr>
              <a:t>NORMAS ORGANISMOS</a:t>
            </a:r>
          </a:p>
          <a:p>
            <a:r>
              <a:rPr lang="es-ES_tradnl" sz="2400" b="1" i="1" u="sng" dirty="0">
                <a:solidFill>
                  <a:srgbClr val="333399"/>
                </a:solidFill>
                <a:latin typeface="Arial" pitchFamily="34" charset="0"/>
              </a:rPr>
              <a:t>ESPECIFICACIONES IEEE</a:t>
            </a:r>
          </a:p>
          <a:p>
            <a:r>
              <a:rPr lang="es-ES_tradnl" sz="2400" b="1" i="1" u="sng" dirty="0">
                <a:solidFill>
                  <a:srgbClr val="333399"/>
                </a:solidFill>
                <a:latin typeface="Arial" pitchFamily="34" charset="0"/>
              </a:rPr>
              <a:t>CABLEADO ESTRUCTURADO</a:t>
            </a:r>
          </a:p>
          <a:p>
            <a:endParaRPr lang="es-ES_tradnl" sz="2400" b="1" i="1" u="sng" dirty="0">
              <a:solidFill>
                <a:srgbClr val="333399"/>
              </a:solidFill>
              <a:latin typeface="Arial" pitchFamily="34" charset="0"/>
            </a:endParaRPr>
          </a:p>
          <a:p>
            <a:r>
              <a:rPr lang="es-AR" sz="4000" b="1" i="1" u="sng" dirty="0">
                <a:solidFill>
                  <a:srgbClr val="333399"/>
                </a:solidFill>
                <a:latin typeface="Arial" pitchFamily="34" charset="0"/>
              </a:rPr>
              <a:t>2021</a:t>
            </a: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971600" y="-21006"/>
            <a:ext cx="7167365" cy="1289765"/>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P/Categoría</a:t>
            </a:r>
            <a:endParaRPr lang="es-AR" sz="3600" b="1" i="1" dirty="0">
              <a:solidFill>
                <a:schemeClr val="tx1"/>
              </a:solidFill>
              <a:effectLst>
                <a:outerShdw blurRad="38100" dist="38100" dir="2700000" algn="tl">
                  <a:srgbClr val="000000"/>
                </a:outerShdw>
              </a:effectLst>
              <a:latin typeface="Arial" charset="0"/>
            </a:endParaRPr>
          </a:p>
        </p:txBody>
      </p:sp>
      <p:graphicFrame>
        <p:nvGraphicFramePr>
          <p:cNvPr id="329766" name="Group 38"/>
          <p:cNvGraphicFramePr>
            <a:graphicFrameLocks noGrp="1"/>
          </p:cNvGraphicFramePr>
          <p:nvPr>
            <p:ph idx="1"/>
            <p:extLst>
              <p:ext uri="{D42A27DB-BD31-4B8C-83A1-F6EECF244321}">
                <p14:modId xmlns:p14="http://schemas.microsoft.com/office/powerpoint/2010/main" val="2396883992"/>
              </p:ext>
            </p:extLst>
          </p:nvPr>
        </p:nvGraphicFramePr>
        <p:xfrm>
          <a:off x="0" y="1412875"/>
          <a:ext cx="9144000" cy="5445125"/>
        </p:xfrm>
        <a:graphic>
          <a:graphicData uri="http://schemas.openxmlformats.org/drawingml/2006/table">
            <a:tbl>
              <a:tblPr/>
              <a:tblGrid>
                <a:gridCol w="9144000">
                  <a:extLst>
                    <a:ext uri="{9D8B030D-6E8A-4147-A177-3AD203B41FA5}">
                      <a16:colId xmlns:a16="http://schemas.microsoft.com/office/drawing/2014/main" val="20000"/>
                    </a:ext>
                  </a:extLst>
                </a:gridCol>
              </a:tblGrid>
              <a:tr h="5445125">
                <a:tc>
                  <a:txBody>
                    <a:bodyPr/>
                    <a:lstStyle/>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ACR:</a:t>
                      </a:r>
                      <a:r>
                        <a:rPr kumimoji="0" lang="en-US" sz="36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600" b="1" i="0" u="none" strike="noStrike" cap="none" normalizeH="0" baseline="0" dirty="0">
                          <a:ln>
                            <a:noFill/>
                          </a:ln>
                          <a:solidFill>
                            <a:schemeClr val="tx1"/>
                          </a:solidFill>
                          <a:effectLst/>
                          <a:latin typeface="Arial" charset="0"/>
                          <a:ea typeface="Times New Roman" pitchFamily="18" charset="0"/>
                          <a:cs typeface="Tahoma" pitchFamily="34" charset="0"/>
                        </a:rPr>
                        <a:t>Attenuation-to-Crosstalk Ratio:</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  </a:t>
                      </a: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Relación atenuación/diafonía</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NEXT: Near End Cross Talk :</a:t>
                      </a:r>
                      <a:endParaRPr kumimoji="0" lang="es-ES_tradnl"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del par más cercano</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PSNEXT</a:t>
                      </a:r>
                      <a:r>
                        <a:rPr kumimoji="0" lang="en-US" sz="3600" b="1" i="1" u="none" strike="noStrike" kern="1200" cap="none" normalizeH="0" baseline="0" dirty="0">
                          <a:ln>
                            <a:noFill/>
                          </a:ln>
                          <a:solidFill>
                            <a:schemeClr val="tx1"/>
                          </a:solidFill>
                          <a:effectLst>
                            <a:outerShdw blurRad="38100" dist="38100" dir="2700000" algn="tl">
                              <a:srgbClr val="000000">
                                <a:alpha val="43137"/>
                              </a:srgbClr>
                            </a:outerShdw>
                          </a:effectLst>
                          <a:latin typeface="Arial" charset="0"/>
                          <a:ea typeface="Times New Roman" pitchFamily="18" charset="0"/>
                          <a:cs typeface="Tahoma" pitchFamily="34" charset="0"/>
                        </a:rPr>
                        <a:t>:</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 </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Powersum: Near End Cross Talk:</a:t>
                      </a:r>
                      <a:r>
                        <a:rPr kumimoji="0" lang="en-US" sz="2400" b="1" i="0" u="none" strike="noStrike" cap="none" normalizeH="0" baseline="0" dirty="0">
                          <a:ln>
                            <a:noFill/>
                          </a:ln>
                          <a:solidFill>
                            <a:schemeClr val="tx1"/>
                          </a:solidFill>
                          <a:effectLst/>
                          <a:latin typeface="Arial" charset="0"/>
                          <a:ea typeface="Times New Roman" pitchFamily="18" charset="0"/>
                          <a:cs typeface="Tahoma" pitchFamily="34" charset="0"/>
                        </a:rPr>
                        <a:t> </a:t>
                      </a:r>
                      <a:endParaRPr kumimoji="0" lang="es-ES_tradnl" sz="24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ELFEXT:</a:t>
                      </a:r>
                      <a:r>
                        <a:rPr kumimoji="0" lang="en-US"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Equal Level Far End Cross Talk:</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con pares más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PSELFEXT:</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s-AR" sz="3200" b="1" i="0" u="none" strike="noStrike" cap="none" normalizeH="0" baseline="0" dirty="0">
                          <a:ln>
                            <a:noFill/>
                          </a:ln>
                          <a:solidFill>
                            <a:schemeClr val="tx1"/>
                          </a:solidFill>
                          <a:effectLst/>
                          <a:latin typeface="Arial" charset="0"/>
                          <a:ea typeface="Times New Roman" pitchFamily="18" charset="0"/>
                          <a:cs typeface="Tahoma" pitchFamily="34" charset="0"/>
                        </a:rPr>
                        <a:t>Power Sum ELFEXT:</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DELAY SKEW:</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00200" marR="0" lvl="3" indent="-228600" algn="l" defTabSz="914400" rtl="0" eaLnBrk="0" fontAlgn="base" latinLnBrk="0" hangingPunct="0">
                        <a:lnSpc>
                          <a:spcPct val="90000"/>
                        </a:lnSpc>
                        <a:spcBef>
                          <a:spcPct val="20000"/>
                        </a:spcBef>
                        <a:spcAft>
                          <a:spcPct val="0"/>
                        </a:spcAft>
                        <a:buClrTx/>
                        <a:buSzTx/>
                        <a:buFontTx/>
                        <a:buChar char="–"/>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Diferencia de retardo entre los pares rápidos y lentos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98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65" y="188640"/>
            <a:ext cx="998215" cy="84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1000"/>
                                        <p:tgtEl>
                                          <p:spTgt spid="329730"/>
                                        </p:tgtEl>
                                      </p:cBhvr>
                                    </p:animEffect>
                                    <p:anim calcmode="lin" valueType="num">
                                      <p:cBhvr>
                                        <p:cTn id="8" dur="1000" fill="hold"/>
                                        <p:tgtEl>
                                          <p:spTgt spid="329730"/>
                                        </p:tgtEl>
                                        <p:attrNameLst>
                                          <p:attrName>ppt_x</p:attrName>
                                        </p:attrNameLst>
                                      </p:cBhvr>
                                      <p:tavLst>
                                        <p:tav tm="0">
                                          <p:val>
                                            <p:strVal val="#ppt_x"/>
                                          </p:val>
                                        </p:tav>
                                        <p:tav tm="100000">
                                          <p:val>
                                            <p:strVal val="#ppt_x"/>
                                          </p:val>
                                        </p:tav>
                                      </p:tavLst>
                                    </p:anim>
                                    <p:anim calcmode="lin" valueType="num">
                                      <p:cBhvr>
                                        <p:cTn id="9" dur="1000" fill="hold"/>
                                        <p:tgtEl>
                                          <p:spTgt spid="3297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29766"/>
                                        </p:tgtEl>
                                        <p:attrNameLst>
                                          <p:attrName>style.visibility</p:attrName>
                                        </p:attrNameLst>
                                      </p:cBhvr>
                                      <p:to>
                                        <p:strVal val="visible"/>
                                      </p:to>
                                    </p:set>
                                    <p:animEffect transition="in" filter="wipe(down)">
                                      <p:cBhvr>
                                        <p:cTn id="14" dur="580">
                                          <p:stCondLst>
                                            <p:cond delay="0"/>
                                          </p:stCondLst>
                                        </p:cTn>
                                        <p:tgtEl>
                                          <p:spTgt spid="329766"/>
                                        </p:tgtEl>
                                      </p:cBhvr>
                                    </p:animEffect>
                                    <p:anim calcmode="lin" valueType="num">
                                      <p:cBhvr>
                                        <p:cTn id="15" dur="1822" tmFilter="0,0; 0.14,0.36; 0.43,0.73; 0.71,0.91; 1.0,1.0">
                                          <p:stCondLst>
                                            <p:cond delay="0"/>
                                          </p:stCondLst>
                                        </p:cTn>
                                        <p:tgtEl>
                                          <p:spTgt spid="32976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2976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2976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2976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29766"/>
                                        </p:tgtEl>
                                        <p:attrNameLst>
                                          <p:attrName>ppt_y</p:attrName>
                                        </p:attrNameLst>
                                      </p:cBhvr>
                                      <p:tavLst>
                                        <p:tav tm="0" fmla="#ppt_y-sin(pi*$)/81">
                                          <p:val>
                                            <p:fltVal val="0"/>
                                          </p:val>
                                        </p:tav>
                                        <p:tav tm="100000">
                                          <p:val>
                                            <p:fltVal val="1"/>
                                          </p:val>
                                        </p:tav>
                                      </p:tavLst>
                                    </p:anim>
                                    <p:animScale>
                                      <p:cBhvr>
                                        <p:cTn id="20" dur="26">
                                          <p:stCondLst>
                                            <p:cond delay="650"/>
                                          </p:stCondLst>
                                        </p:cTn>
                                        <p:tgtEl>
                                          <p:spTgt spid="329766"/>
                                        </p:tgtEl>
                                      </p:cBhvr>
                                      <p:to x="100000" y="60000"/>
                                    </p:animScale>
                                    <p:animScale>
                                      <p:cBhvr>
                                        <p:cTn id="21" dur="166" decel="50000">
                                          <p:stCondLst>
                                            <p:cond delay="676"/>
                                          </p:stCondLst>
                                        </p:cTn>
                                        <p:tgtEl>
                                          <p:spTgt spid="329766"/>
                                        </p:tgtEl>
                                      </p:cBhvr>
                                      <p:to x="100000" y="100000"/>
                                    </p:animScale>
                                    <p:animScale>
                                      <p:cBhvr>
                                        <p:cTn id="22" dur="26">
                                          <p:stCondLst>
                                            <p:cond delay="1312"/>
                                          </p:stCondLst>
                                        </p:cTn>
                                        <p:tgtEl>
                                          <p:spTgt spid="329766"/>
                                        </p:tgtEl>
                                      </p:cBhvr>
                                      <p:to x="100000" y="80000"/>
                                    </p:animScale>
                                    <p:animScale>
                                      <p:cBhvr>
                                        <p:cTn id="23" dur="166" decel="50000">
                                          <p:stCondLst>
                                            <p:cond delay="1338"/>
                                          </p:stCondLst>
                                        </p:cTn>
                                        <p:tgtEl>
                                          <p:spTgt spid="329766"/>
                                        </p:tgtEl>
                                      </p:cBhvr>
                                      <p:to x="100000" y="100000"/>
                                    </p:animScale>
                                    <p:animScale>
                                      <p:cBhvr>
                                        <p:cTn id="24" dur="26">
                                          <p:stCondLst>
                                            <p:cond delay="1642"/>
                                          </p:stCondLst>
                                        </p:cTn>
                                        <p:tgtEl>
                                          <p:spTgt spid="329766"/>
                                        </p:tgtEl>
                                      </p:cBhvr>
                                      <p:to x="100000" y="90000"/>
                                    </p:animScale>
                                    <p:animScale>
                                      <p:cBhvr>
                                        <p:cTn id="25" dur="166" decel="50000">
                                          <p:stCondLst>
                                            <p:cond delay="1668"/>
                                          </p:stCondLst>
                                        </p:cTn>
                                        <p:tgtEl>
                                          <p:spTgt spid="329766"/>
                                        </p:tgtEl>
                                      </p:cBhvr>
                                      <p:to x="100000" y="100000"/>
                                    </p:animScale>
                                    <p:animScale>
                                      <p:cBhvr>
                                        <p:cTn id="26" dur="26">
                                          <p:stCondLst>
                                            <p:cond delay="1808"/>
                                          </p:stCondLst>
                                        </p:cTn>
                                        <p:tgtEl>
                                          <p:spTgt spid="329766"/>
                                        </p:tgtEl>
                                      </p:cBhvr>
                                      <p:to x="100000" y="95000"/>
                                    </p:animScale>
                                    <p:animScale>
                                      <p:cBhvr>
                                        <p:cTn id="27" dur="166" decel="50000">
                                          <p:stCondLst>
                                            <p:cond delay="1834"/>
                                          </p:stCondLst>
                                        </p:cTn>
                                        <p:tgtEl>
                                          <p:spTgt spid="3297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50825" y="0"/>
            <a:ext cx="8893175" cy="10668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CABLEADO VERTICAL </a:t>
            </a:r>
            <a:br>
              <a:rPr lang="es-ES_tradnl" sz="3600" b="1" i="1">
                <a:effectLst>
                  <a:outerShdw blurRad="38100" dist="38100" dir="2700000" algn="tl">
                    <a:srgbClr val="000000"/>
                  </a:outerShdw>
                </a:effectLst>
                <a:latin typeface="Arial" charset="0"/>
              </a:rPr>
            </a:br>
            <a:r>
              <a:rPr lang="es-ES_tradnl" sz="3600" b="1" i="1">
                <a:effectLst>
                  <a:outerShdw blurRad="38100" dist="38100" dir="2700000" algn="tl">
                    <a:srgbClr val="000000"/>
                  </a:outerShdw>
                </a:effectLst>
                <a:latin typeface="Arial" charset="0"/>
              </a:rPr>
              <a:t>( BACKBONE )</a:t>
            </a:r>
          </a:p>
        </p:txBody>
      </p:sp>
      <p:graphicFrame>
        <p:nvGraphicFramePr>
          <p:cNvPr id="8194" name="Object 3"/>
          <p:cNvGraphicFramePr>
            <a:graphicFrameLocks noChangeAspect="1"/>
          </p:cNvGraphicFramePr>
          <p:nvPr>
            <p:extLst>
              <p:ext uri="{D42A27DB-BD31-4B8C-83A1-F6EECF244321}">
                <p14:modId xmlns:p14="http://schemas.microsoft.com/office/powerpoint/2010/main" val="3715031861"/>
              </p:ext>
            </p:extLst>
          </p:nvPr>
        </p:nvGraphicFramePr>
        <p:xfrm>
          <a:off x="22225" y="1143000"/>
          <a:ext cx="9121775" cy="5598368"/>
        </p:xfrm>
        <a:graphic>
          <a:graphicData uri="http://schemas.openxmlformats.org/presentationml/2006/ole">
            <mc:AlternateContent xmlns:mc="http://schemas.openxmlformats.org/markup-compatibility/2006">
              <mc:Choice xmlns:v="urn:schemas-microsoft-com:vml" Requires="v">
                <p:oleObj name="Imagen de mapa de bits" r:id="rId3" imgW="5733333" imgH="5942857" progId="PBrush">
                  <p:embed/>
                </p:oleObj>
              </mc:Choice>
              <mc:Fallback>
                <p:oleObj name="Imagen de mapa de bits" r:id="rId3" imgW="5733333" imgH="594285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 y="1143000"/>
                        <a:ext cx="9121775" cy="5598368"/>
                      </a:xfrm>
                      <a:prstGeom prst="rect">
                        <a:avLst/>
                      </a:prstGeom>
                      <a:noFill/>
                      <a:ln>
                        <a:noFill/>
                      </a:ln>
                      <a:effec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0"/>
            <a:ext cx="7772400" cy="8382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Distancias ( BACKBONE )</a:t>
            </a:r>
          </a:p>
        </p:txBody>
      </p:sp>
      <p:graphicFrame>
        <p:nvGraphicFramePr>
          <p:cNvPr id="9218" name="Object 1024"/>
          <p:cNvGraphicFramePr>
            <a:graphicFrameLocks noChangeAspect="1"/>
          </p:cNvGraphicFramePr>
          <p:nvPr>
            <p:extLst>
              <p:ext uri="{D42A27DB-BD31-4B8C-83A1-F6EECF244321}">
                <p14:modId xmlns:p14="http://schemas.microsoft.com/office/powerpoint/2010/main" val="444687985"/>
              </p:ext>
            </p:extLst>
          </p:nvPr>
        </p:nvGraphicFramePr>
        <p:xfrm>
          <a:off x="179512" y="1124744"/>
          <a:ext cx="7848600" cy="5440363"/>
        </p:xfrm>
        <a:graphic>
          <a:graphicData uri="http://schemas.openxmlformats.org/presentationml/2006/ole">
            <mc:AlternateContent xmlns:mc="http://schemas.openxmlformats.org/markup-compatibility/2006">
              <mc:Choice xmlns:v="urn:schemas-microsoft-com:vml" Requires="v">
                <p:oleObj name="Imagen de mapa de bits" r:id="rId3" imgW="5401429" imgH="3742857" progId="PBrush">
                  <p:embed/>
                </p:oleObj>
              </mc:Choice>
              <mc:Fallback>
                <p:oleObj name="Imagen de mapa de bits" r:id="rId3" imgW="5401429" imgH="3742857"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24744"/>
                        <a:ext cx="7848600"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1025"/>
          <p:cNvGraphicFramePr>
            <a:graphicFrameLocks noChangeAspect="1"/>
          </p:cNvGraphicFramePr>
          <p:nvPr/>
        </p:nvGraphicFramePr>
        <p:xfrm>
          <a:off x="6691313" y="685800"/>
          <a:ext cx="2452687" cy="2819400"/>
        </p:xfrm>
        <a:graphic>
          <a:graphicData uri="http://schemas.openxmlformats.org/presentationml/2006/ole">
            <mc:AlternateContent xmlns:mc="http://schemas.openxmlformats.org/markup-compatibility/2006">
              <mc:Choice xmlns:v="urn:schemas-microsoft-com:vml" Requires="v">
                <p:oleObj name="Imagen de mapa de bits" r:id="rId5" imgW="2200582" imgH="2123810" progId="PBrush">
                  <p:embed/>
                </p:oleObj>
              </mc:Choice>
              <mc:Fallback>
                <p:oleObj name="Imagen de mapa de bits" r:id="rId5" imgW="2200582" imgH="2123810"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1313" y="685800"/>
                        <a:ext cx="24526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0"/>
            <a:ext cx="9144000" cy="1447800"/>
          </a:xfrm>
          <a:solidFill>
            <a:srgbClr val="003366"/>
          </a:solidFill>
          <a:ln>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 Closet de Comunicaciones [ TC ]</a:t>
            </a:r>
          </a:p>
        </p:txBody>
      </p:sp>
      <p:sp>
        <p:nvSpPr>
          <p:cNvPr id="167939" name="Rectangle 3"/>
          <p:cNvSpPr>
            <a:spLocks noGrp="1" noChangeArrowheads="1"/>
          </p:cNvSpPr>
          <p:nvPr>
            <p:ph type="body" idx="1"/>
          </p:nvPr>
        </p:nvSpPr>
        <p:spPr>
          <a:xfrm>
            <a:off x="0" y="1524000"/>
            <a:ext cx="9144000" cy="5073352"/>
          </a:xfrm>
          <a:solidFill>
            <a:srgbClr val="003366"/>
          </a:solidFill>
          <a:ln w="57150">
            <a:solidFill>
              <a:schemeClr val="tx1"/>
            </a:solidFill>
          </a:ln>
        </p:spPr>
        <p:txBody>
          <a:bodyPr/>
          <a:lstStyle/>
          <a:p>
            <a:pPr>
              <a:lnSpc>
                <a:spcPct val="110000"/>
              </a:lnSpc>
              <a:defRPr/>
            </a:pPr>
            <a:r>
              <a:rPr lang="es-ES_tradnl" b="1" i="1" dirty="0">
                <a:effectLst>
                  <a:outerShdw blurRad="38100" dist="38100" dir="2700000" algn="tl">
                    <a:srgbClr val="000000"/>
                  </a:outerShdw>
                </a:effectLst>
                <a:latin typeface="Arial" charset="0"/>
              </a:rPr>
              <a:t>PERMITE LA TERMINACION DEL CABLEADO HORIZONTAL.</a:t>
            </a:r>
          </a:p>
          <a:p>
            <a:pPr>
              <a:lnSpc>
                <a:spcPct val="110000"/>
              </a:lnSpc>
              <a:defRPr/>
            </a:pPr>
            <a:r>
              <a:rPr lang="es-ES_tradnl" b="1" i="1" dirty="0">
                <a:effectLst>
                  <a:outerShdw blurRad="38100" dist="38100" dir="2700000" algn="tl">
                    <a:srgbClr val="000000"/>
                  </a:outerShdw>
                </a:effectLst>
                <a:latin typeface="Arial" charset="0"/>
              </a:rPr>
              <a:t>MEDIANTE PATCH CORDS POSIBILITA  LA “CROSS CONNECTION” ENTRE EL BACKBONE Y EL CABLEADO HORIZONTAL.</a:t>
            </a:r>
          </a:p>
          <a:p>
            <a:pPr>
              <a:lnSpc>
                <a:spcPct val="110000"/>
              </a:lnSpc>
              <a:defRPr/>
            </a:pPr>
            <a:r>
              <a:rPr lang="es-ES_tradnl" b="1" i="1" dirty="0">
                <a:effectLst>
                  <a:outerShdw blurRad="38100" dist="38100" dir="2700000" algn="tl">
                    <a:srgbClr val="000000"/>
                  </a:outerShdw>
                </a:effectLst>
                <a:latin typeface="Arial" charset="0"/>
              </a:rPr>
              <a:t>DEBE CUMPLIR LA NORMA ANSI/EIA/TIA 569.</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0" y="0"/>
            <a:ext cx="9144000" cy="908720"/>
          </a:xfrm>
          <a:solidFill>
            <a:schemeClr val="bg1">
              <a:lumMod val="40000"/>
              <a:lumOff val="60000"/>
            </a:schemeClr>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Closet de Comunicaciones [ TC ]  Montante</a:t>
            </a:r>
          </a:p>
        </p:txBody>
      </p:sp>
      <p:sp>
        <p:nvSpPr>
          <p:cNvPr id="10244" name="Rectangle 5"/>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graphicFrame>
        <p:nvGraphicFramePr>
          <p:cNvPr id="10242" name="Object 4"/>
          <p:cNvGraphicFramePr>
            <a:graphicFrameLocks noChangeAspect="1"/>
          </p:cNvGraphicFramePr>
          <p:nvPr>
            <p:extLst>
              <p:ext uri="{D42A27DB-BD31-4B8C-83A1-F6EECF244321}">
                <p14:modId xmlns:p14="http://schemas.microsoft.com/office/powerpoint/2010/main" val="2577960843"/>
              </p:ext>
            </p:extLst>
          </p:nvPr>
        </p:nvGraphicFramePr>
        <p:xfrm>
          <a:off x="1403350" y="1038225"/>
          <a:ext cx="6408738" cy="5819775"/>
        </p:xfrm>
        <a:graphic>
          <a:graphicData uri="http://schemas.openxmlformats.org/presentationml/2006/ole">
            <mc:AlternateContent xmlns:mc="http://schemas.openxmlformats.org/markup-compatibility/2006">
              <mc:Choice xmlns:v="urn:schemas-microsoft-com:vml" Requires="v">
                <p:oleObj r:id="rId3" imgW="4735513" imgH="4291013" progId="">
                  <p:embed/>
                </p:oleObj>
              </mc:Choice>
              <mc:Fallback>
                <p:oleObj r:id="rId3" imgW="4735513" imgH="4291013"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038225"/>
                        <a:ext cx="6408738" cy="5819775"/>
                      </a:xfrm>
                      <a:prstGeom prst="rect">
                        <a:avLst/>
                      </a:prstGeom>
                      <a:solidFill>
                        <a:schemeClr val="bg1">
                          <a:lumMod val="40000"/>
                          <a:lumOff val="60000"/>
                        </a:schemeClr>
                      </a:solidFill>
                      <a:ln w="76200">
                        <a:solidFill>
                          <a:srgbClr val="808080"/>
                        </a:solidFill>
                        <a:miter lim="800000"/>
                        <a:headEnd/>
                        <a:tailEnd/>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0" y="0"/>
            <a:ext cx="9144000" cy="8382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Closet de Comunicaciones</a:t>
            </a:r>
          </a:p>
        </p:txBody>
      </p:sp>
      <p:graphicFrame>
        <p:nvGraphicFramePr>
          <p:cNvPr id="11266" name="Object 4"/>
          <p:cNvGraphicFramePr>
            <a:graphicFrameLocks noChangeAspect="1"/>
          </p:cNvGraphicFramePr>
          <p:nvPr/>
        </p:nvGraphicFramePr>
        <p:xfrm>
          <a:off x="304800" y="990600"/>
          <a:ext cx="8534400" cy="5867400"/>
        </p:xfrm>
        <a:graphic>
          <a:graphicData uri="http://schemas.openxmlformats.org/presentationml/2006/ole">
            <mc:AlternateContent xmlns:mc="http://schemas.openxmlformats.org/markup-compatibility/2006">
              <mc:Choice xmlns:v="urn:schemas-microsoft-com:vml" Requires="v">
                <p:oleObj name="Imagen de mapa de bits" r:id="rId3" imgW="5257143" imgH="5934903" progId="PBrush">
                  <p:embed/>
                </p:oleObj>
              </mc:Choice>
              <mc:Fallback>
                <p:oleObj name="Imagen de mapa de bits" r:id="rId3" imgW="5257143" imgH="5934903"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534400" cy="5867400"/>
                      </a:xfrm>
                      <a:prstGeom prst="rect">
                        <a:avLst/>
                      </a:prstGeom>
                      <a:solidFill>
                        <a:srgbClr val="003366"/>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Rectangle 3"/>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09600" y="304800"/>
            <a:ext cx="7772400" cy="11430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p>
        </p:txBody>
      </p:sp>
      <p:sp>
        <p:nvSpPr>
          <p:cNvPr id="169987" name="Rectangle 3"/>
          <p:cNvSpPr>
            <a:spLocks noGrp="1" noChangeArrowheads="1"/>
          </p:cNvSpPr>
          <p:nvPr>
            <p:ph type="body" idx="1"/>
          </p:nvPr>
        </p:nvSpPr>
        <p:spPr>
          <a:xfrm>
            <a:off x="685800" y="1676400"/>
            <a:ext cx="7772400" cy="4419600"/>
          </a:xfrm>
          <a:solidFill>
            <a:srgbClr val="003366"/>
          </a:solidFill>
          <a:ln w="57150">
            <a:solidFill>
              <a:schemeClr val="tx1"/>
            </a:solidFill>
          </a:ln>
        </p:spPr>
        <p:txBody>
          <a:bodyPr/>
          <a:lstStyle/>
          <a:p>
            <a:pPr>
              <a:lnSpc>
                <a:spcPct val="110000"/>
              </a:lnSpc>
              <a:defRPr/>
            </a:pPr>
            <a:r>
              <a:rPr lang="es-ES_tradnl" b="1" i="1">
                <a:solidFill>
                  <a:schemeClr val="tx2"/>
                </a:solidFill>
                <a:effectLst>
                  <a:outerShdw blurRad="38100" dist="38100" dir="2700000" algn="tl">
                    <a:srgbClr val="000000"/>
                  </a:outerShdw>
                </a:effectLst>
                <a:latin typeface="Arial" charset="0"/>
              </a:rPr>
              <a:t>CONTIENE LOS EQUIPOS DE TELECOMUNICACIONES DE LA RED.</a:t>
            </a:r>
          </a:p>
          <a:p>
            <a:pPr>
              <a:lnSpc>
                <a:spcPct val="110000"/>
              </a:lnSpc>
              <a:defRPr/>
            </a:pPr>
            <a:r>
              <a:rPr lang="es-ES_tradnl" b="1" i="1">
                <a:solidFill>
                  <a:schemeClr val="tx2"/>
                </a:solidFill>
                <a:effectLst>
                  <a:outerShdw blurRad="38100" dist="38100" dir="2700000" algn="tl">
                    <a:srgbClr val="000000"/>
                  </a:outerShdw>
                </a:effectLst>
                <a:latin typeface="Arial" charset="0"/>
              </a:rPr>
              <a:t>ES EL CENTRO DE ESTRELLA DEL BACKBONE.</a:t>
            </a:r>
          </a:p>
          <a:p>
            <a:pPr>
              <a:lnSpc>
                <a:spcPct val="110000"/>
              </a:lnSpc>
              <a:defRPr/>
            </a:pPr>
            <a:r>
              <a:rPr lang="es-ES_tradnl" b="1" i="1">
                <a:solidFill>
                  <a:schemeClr val="tx2"/>
                </a:solidFill>
                <a:effectLst>
                  <a:outerShdw blurRad="38100" dist="38100" dir="2700000" algn="tl">
                    <a:srgbClr val="000000"/>
                  </a:outerShdw>
                </a:effectLst>
                <a:latin typeface="Arial" charset="0"/>
              </a:rPr>
              <a:t>DEBE CUMPLIR CON LA NORMA ANSI/EIA/TIA 569.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ChangeArrowheads="1"/>
          </p:cNvSpPr>
          <p:nvPr/>
        </p:nvSpPr>
        <p:spPr bwMode="auto">
          <a:xfrm>
            <a:off x="2457450" y="1919288"/>
            <a:ext cx="9144000" cy="0"/>
          </a:xfrm>
          <a:prstGeom prst="rect">
            <a:avLst/>
          </a:prstGeom>
          <a:noFill/>
          <a:ln w="9525">
            <a:noFill/>
            <a:miter lim="800000"/>
            <a:headEnd/>
            <a:tailEnd/>
          </a:ln>
        </p:spPr>
        <p:txBody>
          <a:bodyPr>
            <a:spAutoFit/>
          </a:bodyPr>
          <a:lstStyle/>
          <a:p>
            <a:endParaRPr lang="es-ES"/>
          </a:p>
        </p:txBody>
      </p:sp>
      <p:graphicFrame>
        <p:nvGraphicFramePr>
          <p:cNvPr id="12290" name="Object 5"/>
          <p:cNvGraphicFramePr>
            <a:graphicFrameLocks noChangeAspect="1"/>
          </p:cNvGraphicFramePr>
          <p:nvPr/>
        </p:nvGraphicFramePr>
        <p:xfrm>
          <a:off x="0" y="1196975"/>
          <a:ext cx="9144000" cy="5654675"/>
        </p:xfrm>
        <a:graphic>
          <a:graphicData uri="http://schemas.openxmlformats.org/presentationml/2006/ole">
            <mc:AlternateContent xmlns:mc="http://schemas.openxmlformats.org/markup-compatibility/2006">
              <mc:Choice xmlns:v="urn:schemas-microsoft-com:vml" Requires="v">
                <p:oleObj r:id="rId3" imgW="5847619" imgH="4172532" progId="PBrush">
                  <p:embed/>
                </p:oleObj>
              </mc:Choice>
              <mc:Fallback>
                <p:oleObj r:id="rId3" imgW="5847619" imgH="4172532"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6975"/>
                        <a:ext cx="9144000" cy="5654675"/>
                      </a:xfrm>
                      <a:prstGeom prst="rect">
                        <a:avLst/>
                      </a:prstGeom>
                      <a:solidFill>
                        <a:srgbClr val="003366"/>
                      </a:solidFill>
                      <a:ln w="5715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33" name="Rectangle 9"/>
          <p:cNvSpPr>
            <a:spLocks noGrp="1" noChangeArrowheads="1"/>
          </p:cNvSpPr>
          <p:nvPr>
            <p:ph type="title"/>
          </p:nvPr>
        </p:nvSpPr>
        <p:spPr>
          <a:xfrm>
            <a:off x="684212" y="260648"/>
            <a:ext cx="7775575" cy="765175"/>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endParaRPr lang="es-AR" sz="36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10633"/>
                                        </p:tgtEl>
                                        <p:attrNameLst>
                                          <p:attrName>style.visibility</p:attrName>
                                        </p:attrNameLst>
                                      </p:cBhvr>
                                      <p:to>
                                        <p:strVal val="visible"/>
                                      </p:to>
                                    </p:set>
                                    <p:anim calcmode="lin" valueType="num">
                                      <p:cBhvr>
                                        <p:cTn id="7" dur="1000" fill="hold"/>
                                        <p:tgtEl>
                                          <p:spTgt spid="410633"/>
                                        </p:tgtEl>
                                        <p:attrNameLst>
                                          <p:attrName>ppt_w</p:attrName>
                                        </p:attrNameLst>
                                      </p:cBhvr>
                                      <p:tavLst>
                                        <p:tav tm="0">
                                          <p:val>
                                            <p:fltVal val="0"/>
                                          </p:val>
                                        </p:tav>
                                        <p:tav tm="100000">
                                          <p:val>
                                            <p:strVal val="#ppt_w"/>
                                          </p:val>
                                        </p:tav>
                                      </p:tavLst>
                                    </p:anim>
                                    <p:anim calcmode="lin" valueType="num">
                                      <p:cBhvr>
                                        <p:cTn id="8" dur="1000" fill="hold"/>
                                        <p:tgtEl>
                                          <p:spTgt spid="410633"/>
                                        </p:tgtEl>
                                        <p:attrNameLst>
                                          <p:attrName>ppt_h</p:attrName>
                                        </p:attrNameLst>
                                      </p:cBhvr>
                                      <p:tavLst>
                                        <p:tav tm="0">
                                          <p:val>
                                            <p:fltVal val="0"/>
                                          </p:val>
                                        </p:tav>
                                        <p:tav tm="100000">
                                          <p:val>
                                            <p:strVal val="#ppt_h"/>
                                          </p:val>
                                        </p:tav>
                                      </p:tavLst>
                                    </p:anim>
                                    <p:anim calcmode="lin" valueType="num">
                                      <p:cBhvr>
                                        <p:cTn id="9" dur="1000" fill="hold"/>
                                        <p:tgtEl>
                                          <p:spTgt spid="410633"/>
                                        </p:tgtEl>
                                        <p:attrNameLst>
                                          <p:attrName>style.rotation</p:attrName>
                                        </p:attrNameLst>
                                      </p:cBhvr>
                                      <p:tavLst>
                                        <p:tav tm="0">
                                          <p:val>
                                            <p:fltVal val="90"/>
                                          </p:val>
                                        </p:tav>
                                        <p:tav tm="100000">
                                          <p:val>
                                            <p:fltVal val="0"/>
                                          </p:val>
                                        </p:tav>
                                      </p:tavLst>
                                    </p:anim>
                                    <p:animEffect transition="in" filter="fade">
                                      <p:cBhvr>
                                        <p:cTn id="10" dur="1000"/>
                                        <p:tgtEl>
                                          <p:spTgt spid="41063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anim calcmode="lin" valueType="num">
                                      <p:cBhvr>
                                        <p:cTn id="15" dur="1000" fill="hold"/>
                                        <p:tgtEl>
                                          <p:spTgt spid="12290"/>
                                        </p:tgtEl>
                                        <p:attrNameLst>
                                          <p:attrName>ppt_w</p:attrName>
                                        </p:attrNameLst>
                                      </p:cBhvr>
                                      <p:tavLst>
                                        <p:tav tm="0">
                                          <p:val>
                                            <p:fltVal val="0"/>
                                          </p:val>
                                        </p:tav>
                                        <p:tav tm="100000">
                                          <p:val>
                                            <p:strVal val="#ppt_w"/>
                                          </p:val>
                                        </p:tav>
                                      </p:tavLst>
                                    </p:anim>
                                    <p:anim calcmode="lin" valueType="num">
                                      <p:cBhvr>
                                        <p:cTn id="16" dur="1000" fill="hold"/>
                                        <p:tgtEl>
                                          <p:spTgt spid="12290"/>
                                        </p:tgtEl>
                                        <p:attrNameLst>
                                          <p:attrName>ppt_h</p:attrName>
                                        </p:attrNameLst>
                                      </p:cBhvr>
                                      <p:tavLst>
                                        <p:tav tm="0">
                                          <p:val>
                                            <p:fltVal val="0"/>
                                          </p:val>
                                        </p:tav>
                                        <p:tav tm="100000">
                                          <p:val>
                                            <p:strVal val="#ppt_h"/>
                                          </p:val>
                                        </p:tav>
                                      </p:tavLst>
                                    </p:anim>
                                    <p:anim calcmode="lin" valueType="num">
                                      <p:cBhvr>
                                        <p:cTn id="17" dur="1000" fill="hold"/>
                                        <p:tgtEl>
                                          <p:spTgt spid="12290"/>
                                        </p:tgtEl>
                                        <p:attrNameLst>
                                          <p:attrName>style.rotation</p:attrName>
                                        </p:attrNameLst>
                                      </p:cBhvr>
                                      <p:tavLst>
                                        <p:tav tm="0">
                                          <p:val>
                                            <p:fltVal val="90"/>
                                          </p:val>
                                        </p:tav>
                                        <p:tav tm="100000">
                                          <p:val>
                                            <p:fltVal val="0"/>
                                          </p:val>
                                        </p:tav>
                                      </p:tavLst>
                                    </p:anim>
                                    <p:animEffect transition="in" filter="fade">
                                      <p:cBhvr>
                                        <p:cTn id="18"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0" y="0"/>
            <a:ext cx="9144001" cy="11430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172035" name="Rectangle 3"/>
          <p:cNvSpPr>
            <a:spLocks noGrp="1" noChangeArrowheads="1"/>
          </p:cNvSpPr>
          <p:nvPr>
            <p:ph type="body" idx="1"/>
          </p:nvPr>
        </p:nvSpPr>
        <p:spPr>
          <a:xfrm>
            <a:off x="285750" y="1285875"/>
            <a:ext cx="8750746" cy="5286375"/>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INCLUYE LA CONECTIVIDAD ENTRE EL CABLEADO DEL EDIFICIO Y EL ACCESO EXTERIOR.</a:t>
            </a:r>
          </a:p>
          <a:p>
            <a:pPr>
              <a:lnSpc>
                <a:spcPct val="150000"/>
              </a:lnSpc>
              <a:defRPr/>
            </a:pPr>
            <a:r>
              <a:rPr lang="es-ES_tradnl" b="1" i="1" dirty="0">
                <a:effectLst>
                  <a:outerShdw blurRad="38100" dist="38100" dir="2700000" algn="tl">
                    <a:srgbClr val="000000"/>
                  </a:outerShdw>
                </a:effectLst>
                <a:latin typeface="Arial" charset="0"/>
              </a:rPr>
              <a:t>DEBE CUMPLIR CON LA NORMA ANSI/EIA/TIA 569.</a:t>
            </a:r>
          </a:p>
          <a:p>
            <a:pPr>
              <a:lnSpc>
                <a:spcPct val="150000"/>
              </a:lnSpc>
              <a:defRPr/>
            </a:pPr>
            <a:r>
              <a:rPr lang="es-ES_tradnl" b="1" i="1" dirty="0">
                <a:effectLst>
                  <a:outerShdw blurRad="38100" dist="38100" dir="2700000" algn="tl">
                    <a:srgbClr val="000000"/>
                  </a:outerShdw>
                </a:effectLst>
                <a:latin typeface="Arial" charset="0"/>
              </a:rPr>
              <a:t>FORMA PARTE DE LA </a:t>
            </a:r>
            <a:r>
              <a:rPr lang="es-ES_tradnl" b="1" i="1" u="sng" dirty="0">
                <a:effectLst>
                  <a:outerShdw blurRad="38100" dist="38100" dir="2700000" algn="tl">
                    <a:srgbClr val="000000"/>
                  </a:outerShdw>
                </a:effectLst>
                <a:highlight>
                  <a:srgbClr val="000080"/>
                </a:highlight>
                <a:latin typeface="Arial" charset="0"/>
              </a:rPr>
              <a:t>ACOMETIDA</a:t>
            </a:r>
            <a:r>
              <a:rPr lang="es-ES_tradnl" b="1" i="1" dirty="0">
                <a:effectLst>
                  <a:outerShdw blurRad="38100" dist="38100" dir="2700000" algn="tl">
                    <a:srgbClr val="000000"/>
                  </a:outerShdw>
                </a:effectLst>
                <a:latin typeface="Arial" charset="0"/>
              </a:rPr>
              <a:t> DEL EDIFICIO.</a:t>
            </a:r>
          </a:p>
          <a:p>
            <a:pPr>
              <a:defRPr/>
            </a:pPr>
            <a:endParaRPr lang="es-ES_tradnl" b="1" i="1" dirty="0">
              <a:effectLst>
                <a:outerShdw blurRad="38100" dist="38100" dir="2700000" algn="tl">
                  <a:srgbClr val="000000"/>
                </a:outerShdw>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 y="190500"/>
            <a:ext cx="9144001" cy="1143000"/>
          </a:xfrm>
          <a:solidFill>
            <a:schemeClr val="bg1">
              <a:lumMod val="40000"/>
              <a:lumOff val="60000"/>
            </a:schemeClr>
          </a:solidFill>
          <a:ln w="76200" cap="flat" algn="ctr">
            <a:solidFill>
              <a:schemeClr val="accent6">
                <a:lumMod val="90000"/>
                <a:lumOff val="1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3" name="Marcador de contenido 2">
            <a:extLst>
              <a:ext uri="{FF2B5EF4-FFF2-40B4-BE49-F238E27FC236}">
                <a16:creationId xmlns:a16="http://schemas.microsoft.com/office/drawing/2014/main" id="{93D0B8F6-26B7-4746-9C8B-B16DA61E39B4}"/>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BBD63BD1-41FA-4D5A-9E48-30546F1FDEE2}"/>
              </a:ext>
            </a:extLst>
          </p:cNvPr>
          <p:cNvPicPr>
            <a:picLocks noChangeAspect="1"/>
          </p:cNvPicPr>
          <p:nvPr/>
        </p:nvPicPr>
        <p:blipFill>
          <a:blip r:embed="rId3"/>
          <a:stretch>
            <a:fillRect/>
          </a:stretch>
        </p:blipFill>
        <p:spPr>
          <a:xfrm>
            <a:off x="251520" y="1438275"/>
            <a:ext cx="8640960" cy="5200650"/>
          </a:xfrm>
          <a:prstGeom prst="rect">
            <a:avLst/>
          </a:prstGeom>
          <a:solidFill>
            <a:schemeClr val="accent2"/>
          </a:solidFill>
          <a:ln w="76200">
            <a:solidFill>
              <a:schemeClr val="accent6">
                <a:lumMod val="25000"/>
                <a:lumOff val="75000"/>
              </a:schemeClr>
            </a:solidFill>
            <a:miter lim="800000"/>
            <a:headEnd/>
            <a:tailEnd/>
          </a:ln>
        </p:spPr>
      </p:pic>
    </p:spTree>
    <p:extLst>
      <p:ext uri="{BB962C8B-B14F-4D97-AF65-F5344CB8AC3E}">
        <p14:creationId xmlns:p14="http://schemas.microsoft.com/office/powerpoint/2010/main" val="258793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p:cTn id="7" dur="1000" fill="hold"/>
                                        <p:tgtEl>
                                          <p:spTgt spid="172034"/>
                                        </p:tgtEl>
                                        <p:attrNameLst>
                                          <p:attrName>ppt_w</p:attrName>
                                        </p:attrNameLst>
                                      </p:cBhvr>
                                      <p:tavLst>
                                        <p:tav tm="0">
                                          <p:val>
                                            <p:fltVal val="0"/>
                                          </p:val>
                                        </p:tav>
                                        <p:tav tm="100000">
                                          <p:val>
                                            <p:strVal val="#ppt_w"/>
                                          </p:val>
                                        </p:tav>
                                      </p:tavLst>
                                    </p:anim>
                                    <p:anim calcmode="lin" valueType="num">
                                      <p:cBhvr>
                                        <p:cTn id="8" dur="1000" fill="hold"/>
                                        <p:tgtEl>
                                          <p:spTgt spid="172034"/>
                                        </p:tgtEl>
                                        <p:attrNameLst>
                                          <p:attrName>ppt_h</p:attrName>
                                        </p:attrNameLst>
                                      </p:cBhvr>
                                      <p:tavLst>
                                        <p:tav tm="0">
                                          <p:val>
                                            <p:fltVal val="0"/>
                                          </p:val>
                                        </p:tav>
                                        <p:tav tm="100000">
                                          <p:val>
                                            <p:strVal val="#ppt_h"/>
                                          </p:val>
                                        </p:tav>
                                      </p:tavLst>
                                    </p:anim>
                                    <p:anim calcmode="lin" valueType="num">
                                      <p:cBhvr>
                                        <p:cTn id="9" dur="1000" fill="hold"/>
                                        <p:tgtEl>
                                          <p:spTgt spid="172034"/>
                                        </p:tgtEl>
                                        <p:attrNameLst>
                                          <p:attrName>style.rotation</p:attrName>
                                        </p:attrNameLst>
                                      </p:cBhvr>
                                      <p:tavLst>
                                        <p:tav tm="0">
                                          <p:val>
                                            <p:fltVal val="90"/>
                                          </p:val>
                                        </p:tav>
                                        <p:tav tm="100000">
                                          <p:val>
                                            <p:fltVal val="0"/>
                                          </p:val>
                                        </p:tav>
                                      </p:tavLst>
                                    </p:anim>
                                    <p:animEffect transition="in" filter="fade">
                                      <p:cBhvr>
                                        <p:cTn id="10" dur="1000"/>
                                        <p:tgtEl>
                                          <p:spTgt spid="1720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0" y="0"/>
            <a:ext cx="9144000" cy="1295400"/>
          </a:xfrm>
          <a:solidFill>
            <a:schemeClr val="accent2">
              <a:lumMod val="10000"/>
              <a:lumOff val="90000"/>
            </a:schemeClr>
          </a:solidFill>
          <a:ln w="76200" cap="flat">
            <a:solidFill>
              <a:schemeClr val="accent2">
                <a:lumMod val="50000"/>
                <a:lumOff val="50000"/>
              </a:schemeClr>
            </a:solidFill>
          </a:ln>
        </p:spPr>
        <p:txBody>
          <a:bodyPr/>
          <a:lstStyle/>
          <a:p>
            <a:pPr>
              <a:defRPr/>
            </a:pPr>
            <a:r>
              <a:rPr lang="es-ES" b="1" i="1">
                <a:solidFill>
                  <a:schemeClr val="accent2">
                    <a:lumMod val="90000"/>
                    <a:lumOff val="10000"/>
                  </a:schemeClr>
                </a:solidFill>
                <a:effectLst>
                  <a:outerShdw blurRad="38100" dist="38100" dir="2700000" algn="tl">
                    <a:srgbClr val="000000"/>
                  </a:outerShdw>
                </a:effectLst>
                <a:latin typeface="Arial" charset="0"/>
              </a:rPr>
              <a:t>Organismos de Normalización</a:t>
            </a:r>
          </a:p>
        </p:txBody>
      </p:sp>
      <p:sp>
        <p:nvSpPr>
          <p:cNvPr id="296963" name="Rectangle 3"/>
          <p:cNvSpPr>
            <a:spLocks noGrp="1" noChangeArrowheads="1"/>
          </p:cNvSpPr>
          <p:nvPr>
            <p:ph type="body" idx="1"/>
          </p:nvPr>
        </p:nvSpPr>
        <p:spPr>
          <a:xfrm>
            <a:off x="0" y="1676400"/>
            <a:ext cx="9144000" cy="4471988"/>
          </a:xfrm>
          <a:solidFill>
            <a:schemeClr val="accent2">
              <a:lumMod val="10000"/>
              <a:lumOff val="90000"/>
            </a:schemeClr>
          </a:solidFill>
          <a:ln w="76200" cap="flat">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None/>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Organización de estándares</a:t>
            </a:r>
            <a:endParaRPr lang="es-AR"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lgn="just">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	Este tipo de organizaciones crean, definen y proponen estándares internacionales oficiales abiertos a la industria a través de un proceso abierto a todas las compañías.</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IEEE </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r>
              <a:rPr lang="es-ES" sz="24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400" b="1" i="1" dirty="0">
                <a:solidFill>
                  <a:schemeClr val="accent2">
                    <a:lumMod val="90000"/>
                    <a:lumOff val="10000"/>
                  </a:schemeClr>
                </a:solidFill>
                <a:effectLst>
                  <a:outerShdw blurRad="38100" dist="38100" dir="2700000" algn="tl">
                    <a:srgbClr val="000000"/>
                  </a:outerShdw>
                </a:effectLst>
                <a:latin typeface="Arial" charset="0"/>
              </a:rPr>
              <a:t> of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Electrical</a:t>
            </a:r>
            <a:r>
              <a:rPr lang="es-ES" sz="2400" b="1" i="1" dirty="0">
                <a:solidFill>
                  <a:schemeClr val="accent2">
                    <a:lumMod val="90000"/>
                    <a:lumOff val="10000"/>
                  </a:schemeClr>
                </a:solidFill>
                <a:effectLst>
                  <a:outerShdw blurRad="38100" dist="38100" dir="2700000" algn="tl">
                    <a:srgbClr val="000000"/>
                  </a:outerShdw>
                </a:effectLst>
                <a:latin typeface="Arial" charset="0"/>
              </a:rPr>
              <a:t> and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Electronics</a:t>
            </a:r>
            <a:r>
              <a:rPr lang="es-ES" sz="2400" b="1" i="1" dirty="0">
                <a:solidFill>
                  <a:schemeClr val="accent2">
                    <a:lumMod val="90000"/>
                    <a:lumOff val="10000"/>
                  </a:schemeClr>
                </a:solidFill>
                <a:effectLst>
                  <a:outerShdw blurRad="38100" dist="38100" dir="2700000" algn="tl">
                    <a:srgbClr val="000000"/>
                  </a:outerShdw>
                </a:effectLst>
                <a:latin typeface="Arial" charset="0"/>
              </a:rPr>
              <a:t>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Engineers</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ETSI </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r>
              <a:rPr lang="es-ES" sz="2200" b="1" i="1" dirty="0" err="1">
                <a:solidFill>
                  <a:schemeClr val="accent2">
                    <a:lumMod val="90000"/>
                    <a:lumOff val="10000"/>
                  </a:schemeClr>
                </a:solidFill>
                <a:effectLst>
                  <a:outerShdw blurRad="38100" dist="38100" dir="2700000" algn="tl">
                    <a:srgbClr val="000000"/>
                  </a:outerShdw>
                </a:effectLst>
                <a:latin typeface="Arial" charset="0"/>
              </a:rPr>
              <a:t>European</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Telecommunications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Standards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200" b="1" i="1" dirty="0">
              <a:solidFill>
                <a:schemeClr val="accent2">
                  <a:lumMod val="90000"/>
                  <a:lumOff val="10000"/>
                </a:schemeClr>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E2E852F-E248-467B-896B-CD08CE39E615}"/>
              </a:ext>
            </a:extLst>
          </p:cNvPr>
          <p:cNvPicPr>
            <a:picLocks noChangeAspect="1"/>
          </p:cNvPicPr>
          <p:nvPr/>
        </p:nvPicPr>
        <p:blipFill>
          <a:blip r:embed="rId3"/>
          <a:stretch>
            <a:fillRect/>
          </a:stretch>
        </p:blipFill>
        <p:spPr>
          <a:xfrm>
            <a:off x="37107" y="1412776"/>
            <a:ext cx="8829130" cy="4940846"/>
          </a:xfrm>
          <a:prstGeom prst="rect">
            <a:avLst/>
          </a:prstGeom>
          <a:ln w="76200">
            <a:solidFill>
              <a:schemeClr val="accent6">
                <a:lumMod val="90000"/>
                <a:lumOff val="10000"/>
              </a:schemeClr>
            </a:solidFill>
          </a:ln>
        </p:spPr>
      </p:pic>
      <p:sp>
        <p:nvSpPr>
          <p:cNvPr id="357378" name="Rectangle 2"/>
          <p:cNvSpPr>
            <a:spLocks noGrp="1" noChangeArrowheads="1"/>
          </p:cNvSpPr>
          <p:nvPr>
            <p:ph type="title"/>
          </p:nvPr>
        </p:nvSpPr>
        <p:spPr>
          <a:xfrm>
            <a:off x="350887" y="-61814"/>
            <a:ext cx="851535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WA]</a:t>
            </a:r>
          </a:p>
        </p:txBody>
      </p:sp>
      <p:sp>
        <p:nvSpPr>
          <p:cNvPr id="357379" name="Rectangle 3"/>
          <p:cNvSpPr>
            <a:spLocks noGrp="1" noChangeArrowheads="1"/>
          </p:cNvSpPr>
          <p:nvPr>
            <p:ph type="body" idx="1"/>
          </p:nvPr>
        </p:nvSpPr>
        <p:spPr>
          <a:xfrm>
            <a:off x="9128" y="1412776"/>
            <a:ext cx="8857109" cy="4464050"/>
          </a:xfrm>
          <a:solidFill>
            <a:srgbClr val="003366"/>
          </a:solidFill>
          <a:ln w="38100">
            <a:solidFill>
              <a:schemeClr val="tx1"/>
            </a:solidFill>
          </a:ln>
        </p:spPr>
        <p:txBody>
          <a:bodyPr/>
          <a:lstStyle/>
          <a:p>
            <a:pPr algn="just">
              <a:lnSpc>
                <a:spcPct val="80000"/>
              </a:lnSpc>
              <a:defRPr/>
            </a:pPr>
            <a:r>
              <a:rPr lang="es-AR" b="1" i="1" dirty="0">
                <a:effectLst>
                  <a:outerShdw blurRad="38100" dist="38100" dir="2700000" algn="tl">
                    <a:srgbClr val="000000"/>
                  </a:outerShdw>
                </a:effectLst>
                <a:latin typeface="Arial" charset="0"/>
              </a:rPr>
              <a:t>Se extiende de la toma/conector de telecomunicaciones o el final del sistema de cableado horizontal, hasta el equipo de la estación</a:t>
            </a:r>
            <a:r>
              <a:rPr lang="es-ES_tradnl" b="1" i="1" dirty="0">
                <a:effectLst>
                  <a:outerShdw blurRad="38100" dist="38100" dir="2700000" algn="tl">
                    <a:srgbClr val="000000"/>
                  </a:outerShdw>
                </a:effectLst>
                <a:latin typeface="Arial" charset="0"/>
              </a:rPr>
              <a:t>.</a:t>
            </a:r>
          </a:p>
          <a:p>
            <a:pPr algn="just">
              <a:lnSpc>
                <a:spcPct val="80000"/>
              </a:lnSpc>
              <a:defRPr/>
            </a:pPr>
            <a:r>
              <a:rPr lang="es-AR" b="1" i="1" dirty="0">
                <a:effectLst>
                  <a:outerShdw blurRad="38100" dist="38100" dir="2700000" algn="tl">
                    <a:srgbClr val="000000"/>
                  </a:outerShdw>
                </a:effectLst>
                <a:latin typeface="Arial" charset="0"/>
              </a:rPr>
              <a:t>El equipo de la estación puede incluir, pero no se limita a teléfonos, terminales de datos y computadoras. </a:t>
            </a:r>
          </a:p>
          <a:p>
            <a:pPr algn="just">
              <a:lnSpc>
                <a:spcPct val="80000"/>
              </a:lnSpc>
              <a:defRPr/>
            </a:pPr>
            <a:r>
              <a:rPr lang="es-AR" b="1" i="1" dirty="0">
                <a:effectLst>
                  <a:outerShdw blurRad="38100" dist="38100" dir="2700000" algn="tl">
                    <a:srgbClr val="000000"/>
                  </a:outerShdw>
                </a:effectLst>
                <a:latin typeface="Arial" charset="0"/>
              </a:rPr>
              <a:t>La longitud máxima del cable horizontal en el área de trabajo tiene una longitud máxima de 3 m. </a:t>
            </a:r>
          </a:p>
          <a:p>
            <a:pPr algn="just">
              <a:lnSpc>
                <a:spcPct val="80000"/>
              </a:lnSpc>
              <a:defRPr/>
            </a:pPr>
            <a:endParaRPr lang="es-ES_tradnl" b="1" i="1" dirty="0">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005E98B-EA3F-4FE4-8E72-654AABF5B04C}"/>
              </a:ext>
            </a:extLst>
          </p:cNvPr>
          <p:cNvPicPr>
            <a:picLocks noChangeAspect="1"/>
          </p:cNvPicPr>
          <p:nvPr/>
        </p:nvPicPr>
        <p:blipFill>
          <a:blip r:embed="rId4"/>
          <a:stretch>
            <a:fillRect/>
          </a:stretch>
        </p:blipFill>
        <p:spPr>
          <a:xfrm>
            <a:off x="1521358" y="3122862"/>
            <a:ext cx="5832648" cy="3562350"/>
          </a:xfrm>
          <a:prstGeom prst="rect">
            <a:avLst/>
          </a:prstGeom>
          <a:solidFill>
            <a:schemeClr val="accent2"/>
          </a:solidFill>
          <a:ln w="76200">
            <a:solidFill>
              <a:schemeClr val="accent6">
                <a:lumMod val="90000"/>
                <a:lumOff val="1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57379">
                                            <p:bg/>
                                          </p:spTgt>
                                        </p:tgtEl>
                                        <p:attrNameLst>
                                          <p:attrName>style.visibility</p:attrName>
                                        </p:attrNameLst>
                                      </p:cBhvr>
                                      <p:to>
                                        <p:strVal val="visible"/>
                                      </p:to>
                                    </p:set>
                                    <p:anim calcmode="lin" valueType="num">
                                      <p:cBhvr>
                                        <p:cTn id="22" dur="1000" fill="hold"/>
                                        <p:tgtEl>
                                          <p:spTgt spid="357379">
                                            <p:bg/>
                                          </p:spTgt>
                                        </p:tgtEl>
                                        <p:attrNameLst>
                                          <p:attrName>ppt_w</p:attrName>
                                        </p:attrNameLst>
                                      </p:cBhvr>
                                      <p:tavLst>
                                        <p:tav tm="0">
                                          <p:val>
                                            <p:fltVal val="0"/>
                                          </p:val>
                                        </p:tav>
                                        <p:tav tm="100000">
                                          <p:val>
                                            <p:strVal val="#ppt_w"/>
                                          </p:val>
                                        </p:tav>
                                      </p:tavLst>
                                    </p:anim>
                                    <p:anim calcmode="lin" valueType="num">
                                      <p:cBhvr>
                                        <p:cTn id="23" dur="1000" fill="hold"/>
                                        <p:tgtEl>
                                          <p:spTgt spid="357379">
                                            <p:bg/>
                                          </p:spTgt>
                                        </p:tgtEl>
                                        <p:attrNameLst>
                                          <p:attrName>ppt_h</p:attrName>
                                        </p:attrNameLst>
                                      </p:cBhvr>
                                      <p:tavLst>
                                        <p:tav tm="0">
                                          <p:val>
                                            <p:fltVal val="0"/>
                                          </p:val>
                                        </p:tav>
                                        <p:tav tm="100000">
                                          <p:val>
                                            <p:strVal val="#ppt_h"/>
                                          </p:val>
                                        </p:tav>
                                      </p:tavLst>
                                    </p:anim>
                                    <p:anim calcmode="lin" valueType="num">
                                      <p:cBhvr>
                                        <p:cTn id="24" dur="1000" fill="hold"/>
                                        <p:tgtEl>
                                          <p:spTgt spid="357379">
                                            <p:bg/>
                                          </p:spTgt>
                                        </p:tgtEl>
                                        <p:attrNameLst>
                                          <p:attrName>style.rotation</p:attrName>
                                        </p:attrNameLst>
                                      </p:cBhvr>
                                      <p:tavLst>
                                        <p:tav tm="0">
                                          <p:val>
                                            <p:fltVal val="90"/>
                                          </p:val>
                                        </p:tav>
                                        <p:tav tm="100000">
                                          <p:val>
                                            <p:fltVal val="0"/>
                                          </p:val>
                                        </p:tav>
                                      </p:tavLst>
                                    </p:anim>
                                    <p:animEffect transition="in" filter="fade">
                                      <p:cBhvr>
                                        <p:cTn id="25" dur="1000"/>
                                        <p:tgtEl>
                                          <p:spTgt spid="357379">
                                            <p:bg/>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57379">
                                            <p:txEl>
                                              <p:pRg st="0" end="0"/>
                                            </p:txEl>
                                          </p:spTgt>
                                        </p:tgtEl>
                                        <p:attrNameLst>
                                          <p:attrName>style.visibility</p:attrName>
                                        </p:attrNameLst>
                                      </p:cBhvr>
                                      <p:to>
                                        <p:strVal val="visible"/>
                                      </p:to>
                                    </p:set>
                                    <p:anim calcmode="lin" valueType="num">
                                      <p:cBhvr>
                                        <p:cTn id="30" dur="1000" fill="hold"/>
                                        <p:tgtEl>
                                          <p:spTgt spid="357379">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357379">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357379">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35737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357379">
                                            <p:txEl>
                                              <p:pRg st="1" end="1"/>
                                            </p:txEl>
                                          </p:spTgt>
                                        </p:tgtEl>
                                        <p:attrNameLst>
                                          <p:attrName>style.visibility</p:attrName>
                                        </p:attrNameLst>
                                      </p:cBhvr>
                                      <p:to>
                                        <p:strVal val="visible"/>
                                      </p:to>
                                    </p:set>
                                    <p:anim calcmode="lin" valueType="num">
                                      <p:cBhvr>
                                        <p:cTn id="38" dur="1000" fill="hold"/>
                                        <p:tgtEl>
                                          <p:spTgt spid="357379">
                                            <p:txEl>
                                              <p:pRg st="1" end="1"/>
                                            </p:txEl>
                                          </p:spTgt>
                                        </p:tgtEl>
                                        <p:attrNameLst>
                                          <p:attrName>ppt_w</p:attrName>
                                        </p:attrNameLst>
                                      </p:cBhvr>
                                      <p:tavLst>
                                        <p:tav tm="0">
                                          <p:val>
                                            <p:fltVal val="0"/>
                                          </p:val>
                                        </p:tav>
                                        <p:tav tm="100000">
                                          <p:val>
                                            <p:strVal val="#ppt_w"/>
                                          </p:val>
                                        </p:tav>
                                      </p:tavLst>
                                    </p:anim>
                                    <p:anim calcmode="lin" valueType="num">
                                      <p:cBhvr>
                                        <p:cTn id="39" dur="1000" fill="hold"/>
                                        <p:tgtEl>
                                          <p:spTgt spid="357379">
                                            <p:txEl>
                                              <p:pRg st="1" end="1"/>
                                            </p:txEl>
                                          </p:spTgt>
                                        </p:tgtEl>
                                        <p:attrNameLst>
                                          <p:attrName>ppt_h</p:attrName>
                                        </p:attrNameLst>
                                      </p:cBhvr>
                                      <p:tavLst>
                                        <p:tav tm="0">
                                          <p:val>
                                            <p:fltVal val="0"/>
                                          </p:val>
                                        </p:tav>
                                        <p:tav tm="100000">
                                          <p:val>
                                            <p:strVal val="#ppt_h"/>
                                          </p:val>
                                        </p:tav>
                                      </p:tavLst>
                                    </p:anim>
                                    <p:anim calcmode="lin" valueType="num">
                                      <p:cBhvr>
                                        <p:cTn id="40" dur="1000" fill="hold"/>
                                        <p:tgtEl>
                                          <p:spTgt spid="357379">
                                            <p:txEl>
                                              <p:pRg st="1" end="1"/>
                                            </p:txEl>
                                          </p:spTgt>
                                        </p:tgtEl>
                                        <p:attrNameLst>
                                          <p:attrName>style.rotation</p:attrName>
                                        </p:attrNameLst>
                                      </p:cBhvr>
                                      <p:tavLst>
                                        <p:tav tm="0">
                                          <p:val>
                                            <p:fltVal val="90"/>
                                          </p:val>
                                        </p:tav>
                                        <p:tav tm="100000">
                                          <p:val>
                                            <p:fltVal val="0"/>
                                          </p:val>
                                        </p:tav>
                                      </p:tavLst>
                                    </p:anim>
                                    <p:animEffect transition="in" filter="fade">
                                      <p:cBhvr>
                                        <p:cTn id="41" dur="1000"/>
                                        <p:tgtEl>
                                          <p:spTgt spid="35737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57379">
                                            <p:txEl>
                                              <p:pRg st="2" end="2"/>
                                            </p:txEl>
                                          </p:spTgt>
                                        </p:tgtEl>
                                        <p:attrNameLst>
                                          <p:attrName>style.visibility</p:attrName>
                                        </p:attrNameLst>
                                      </p:cBhvr>
                                      <p:to>
                                        <p:strVal val="visible"/>
                                      </p:to>
                                    </p:set>
                                    <p:anim calcmode="lin" valueType="num">
                                      <p:cBhvr>
                                        <p:cTn id="46" dur="1000" fill="hold"/>
                                        <p:tgtEl>
                                          <p:spTgt spid="357379">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357379">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357379">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357379">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 calcmode="lin" valueType="num">
                                      <p:cBhvr>
                                        <p:cTn id="56" dur="500" fill="hold"/>
                                        <p:tgtEl>
                                          <p:spTgt spid="3"/>
                                        </p:tgtEl>
                                        <p:attrNameLst>
                                          <p:attrName>style.rotation</p:attrName>
                                        </p:attrNameLst>
                                      </p:cBhvr>
                                      <p:tavLst>
                                        <p:tav tm="0">
                                          <p:val>
                                            <p:fltVal val="360"/>
                                          </p:val>
                                        </p:tav>
                                        <p:tav tm="100000">
                                          <p:val>
                                            <p:fltVal val="0"/>
                                          </p:val>
                                        </p:tav>
                                      </p:tavLst>
                                    </p:anim>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P spid="357379"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395537" y="0"/>
            <a:ext cx="8443664" cy="1143000"/>
          </a:xfrm>
          <a:solidFill>
            <a:srgbClr val="003366"/>
          </a:solidFill>
          <a:ln cap="flat" algn="ctr">
            <a:solidFill>
              <a:schemeClr val="tx1"/>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Áreas de Trabajo</a:t>
            </a:r>
          </a:p>
        </p:txBody>
      </p:sp>
      <p:sp>
        <p:nvSpPr>
          <p:cNvPr id="2" name="1 Marcador de contenido"/>
          <p:cNvSpPr>
            <a:spLocks noGrp="1"/>
          </p:cNvSpPr>
          <p:nvPr>
            <p:ph idx="1"/>
          </p:nvPr>
        </p:nvSpPr>
        <p:spPr/>
        <p:txBody>
          <a:bodyPr/>
          <a:lstStyle/>
          <a:p>
            <a:endParaRPr lang="es-ES"/>
          </a:p>
        </p:txBody>
      </p:sp>
      <p:pic>
        <p:nvPicPr>
          <p:cNvPr id="199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8496944" cy="5199484"/>
          </a:xfrm>
          <a:prstGeom prst="rect">
            <a:avLst/>
          </a:prstGeom>
          <a:solidFill>
            <a:schemeClr val="bg1">
              <a:lumMod val="40000"/>
              <a:lumOff val="60000"/>
            </a:schemeClr>
          </a:solidFill>
          <a:ln w="76200">
            <a:solidFill>
              <a:schemeClr val="bg1">
                <a:lumMod val="50000"/>
              </a:schemeClr>
            </a:solidFill>
            <a:miter lim="800000"/>
            <a:headEnd/>
            <a:tailEnd/>
          </a:ln>
        </p:spPr>
      </p:pic>
    </p:spTree>
    <p:extLst>
      <p:ext uri="{BB962C8B-B14F-4D97-AF65-F5344CB8AC3E}">
        <p14:creationId xmlns:p14="http://schemas.microsoft.com/office/powerpoint/2010/main" val="856663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611561" y="0"/>
            <a:ext cx="822764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a:t>
            </a:r>
            <a:r>
              <a:rPr lang="es-ES_tradnl" sz="3600" b="1" i="1">
                <a:solidFill>
                  <a:schemeClr val="tx1"/>
                </a:solidFill>
                <a:effectLst>
                  <a:outerShdw blurRad="38100" dist="38100" dir="2700000" algn="tl">
                    <a:srgbClr val="000000"/>
                  </a:outerShdw>
                </a:effectLst>
                <a:latin typeface="Arial" charset="0"/>
              </a:rPr>
              <a:t>Pentascanner</a:t>
            </a:r>
          </a:p>
        </p:txBody>
      </p:sp>
      <p:pic>
        <p:nvPicPr>
          <p:cNvPr id="200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12776"/>
            <a:ext cx="8856984" cy="3240360"/>
          </a:xfrm>
          <a:prstGeom prst="rect">
            <a:avLst/>
          </a:prstGeom>
          <a:solidFill>
            <a:srgbClr val="003366"/>
          </a:solidFill>
          <a:ln w="76200">
            <a:solidFill>
              <a:schemeClr val="bg1">
                <a:lumMod val="50000"/>
              </a:schemeClr>
            </a:solidFill>
            <a:miter lim="800000"/>
            <a:headEnd/>
            <a:tailEnd/>
          </a:ln>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 y="4718441"/>
            <a:ext cx="2532233" cy="1947689"/>
          </a:xfrm>
          <a:prstGeom prst="rect">
            <a:avLst/>
          </a:prstGeom>
          <a:solidFill>
            <a:srgbClr val="003366"/>
          </a:solidFill>
          <a:ln w="76200">
            <a:solidFill>
              <a:schemeClr val="bg1">
                <a:lumMod val="50000"/>
              </a:schemeClr>
            </a:solidFill>
            <a:miter lim="800000"/>
            <a:headEnd/>
            <a:tailEnd/>
          </a:ln>
        </p:spPr>
      </p:pic>
      <p:pic>
        <p:nvPicPr>
          <p:cNvPr id="2007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470" y="4718442"/>
            <a:ext cx="6360018" cy="1947689"/>
          </a:xfrm>
          <a:prstGeom prst="rect">
            <a:avLst/>
          </a:prstGeom>
          <a:solidFill>
            <a:srgbClr val="003366"/>
          </a:solidFill>
          <a:ln w="76200">
            <a:solidFill>
              <a:schemeClr val="bg1">
                <a:lumMod val="50000"/>
              </a:schemeClr>
            </a:solidFill>
            <a:miter lim="800000"/>
            <a:headEnd/>
            <a:tailEnd/>
          </a:ln>
        </p:spPr>
      </p:pic>
    </p:spTree>
    <p:extLst>
      <p:ext uri="{BB962C8B-B14F-4D97-AF65-F5344CB8AC3E}">
        <p14:creationId xmlns:p14="http://schemas.microsoft.com/office/powerpoint/2010/main" val="57337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a:t>
            </a:r>
            <a:r>
              <a:rPr lang="es-ES_tradnl" sz="2400" b="1" i="1" dirty="0" err="1">
                <a:solidFill>
                  <a:schemeClr val="tx1"/>
                </a:solidFill>
                <a:effectLst>
                  <a:outerShdw blurRad="38100" dist="38100" dir="2700000" algn="tl">
                    <a:srgbClr val="000000"/>
                  </a:outerShdw>
                </a:effectLst>
                <a:latin typeface="Arial" charset="0"/>
              </a:rPr>
              <a:t>Reflectómetro</a:t>
            </a:r>
            <a:r>
              <a:rPr lang="es-ES_tradnl" sz="2400" b="1" i="1" dirty="0">
                <a:solidFill>
                  <a:schemeClr val="tx1"/>
                </a:solidFill>
                <a:effectLst>
                  <a:outerShdw blurRad="38100" dist="38100" dir="2700000" algn="tl">
                    <a:srgbClr val="000000"/>
                  </a:outerShdw>
                </a:effectLst>
                <a:latin typeface="Arial" charset="0"/>
              </a:rPr>
              <a:t> Óptico de Dominio de Tiempo</a:t>
            </a:r>
          </a:p>
        </p:txBody>
      </p:sp>
      <p:sp>
        <p:nvSpPr>
          <p:cNvPr id="2" name="Marcador de contenido 1"/>
          <p:cNvSpPr>
            <a:spLocks noGrp="1"/>
          </p:cNvSpPr>
          <p:nvPr>
            <p:ph idx="1"/>
          </p:nvPr>
        </p:nvSpPr>
        <p:spPr>
          <a:xfrm>
            <a:off x="251520" y="1556792"/>
            <a:ext cx="8712968" cy="4896544"/>
          </a:xfrm>
          <a:solidFill>
            <a:schemeClr val="accent2"/>
          </a:solidFill>
        </p:spPr>
        <p:txBody>
          <a:bodyPr/>
          <a:lstStyle/>
          <a:p>
            <a:pPr marL="0" indent="0">
              <a:buNone/>
            </a:pPr>
            <a:r>
              <a:rPr lang="es-ES" b="1" i="1" kern="1200" dirty="0">
                <a:solidFill>
                  <a:schemeClr val="tx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Errores de empalme y terminación de fibra óptica son: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Desalineación: los medios de fibra óptica no se alinean con precisión al unirlos.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Separación de los extremos: no hay contacto completo de los medios en el empalme o la conexión.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Acabado de los extremos: los extremos de los medios no se encuentran bien pulidos o puede verse suciedad en la terminación. </a:t>
            </a:r>
            <a:endParaRPr lang="es-ES" sz="2800" i="1"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2697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bg1">
                <a:lumMod val="60000"/>
                <a:lumOff val="4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Reflectómetro Óptico de Dominio de Tiempo</a:t>
            </a:r>
          </a:p>
        </p:txBody>
      </p:sp>
      <p:pic>
        <p:nvPicPr>
          <p:cNvPr id="4" name="Imagen 3"/>
          <p:cNvPicPr>
            <a:picLocks noChangeAspect="1"/>
          </p:cNvPicPr>
          <p:nvPr/>
        </p:nvPicPr>
        <p:blipFill>
          <a:blip r:embed="rId3"/>
          <a:stretch>
            <a:fillRect/>
          </a:stretch>
        </p:blipFill>
        <p:spPr>
          <a:xfrm>
            <a:off x="323528" y="1700808"/>
            <a:ext cx="8496944" cy="4680520"/>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23117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8964613" cy="1143000"/>
          </a:xfrm>
          <a:solidFill>
            <a:srgbClr val="003366"/>
          </a:solidFill>
          <a:ln cap="flat" algn="ctr">
            <a:solidFill>
              <a:schemeClr val="tx1"/>
            </a:solidFill>
          </a:ln>
        </p:spPr>
        <p:txBody>
          <a:bodyPr/>
          <a:lstStyle/>
          <a:p>
            <a:pPr>
              <a:defRPr/>
            </a:pPr>
            <a:r>
              <a:rPr lang="es-AR" sz="3600" b="1" i="1">
                <a:solidFill>
                  <a:schemeClr val="tx1"/>
                </a:solidFill>
                <a:effectLst>
                  <a:outerShdw blurRad="38100" dist="38100" dir="2700000" algn="tl">
                    <a:srgbClr val="000000"/>
                  </a:outerShdw>
                </a:effectLst>
                <a:latin typeface="Arial" charset="0"/>
              </a:rPr>
              <a:t>Sistema de puesta a tierra y puenteado</a:t>
            </a:r>
            <a:endParaRPr lang="es-ES" sz="3600" b="1" i="1">
              <a:solidFill>
                <a:schemeClr val="tx1"/>
              </a:solidFill>
              <a:effectLst>
                <a:outerShdw blurRad="38100" dist="38100" dir="2700000" algn="tl">
                  <a:srgbClr val="000000"/>
                </a:outerShdw>
              </a:effectLst>
              <a:latin typeface="Arial" charset="0"/>
            </a:endParaRPr>
          </a:p>
        </p:txBody>
      </p:sp>
      <p:sp>
        <p:nvSpPr>
          <p:cNvPr id="353283" name="Rectangle 3"/>
          <p:cNvSpPr>
            <a:spLocks noGrp="1" noChangeArrowheads="1"/>
          </p:cNvSpPr>
          <p:nvPr>
            <p:ph type="body" idx="1"/>
          </p:nvPr>
        </p:nvSpPr>
        <p:spPr>
          <a:xfrm>
            <a:off x="0" y="1125538"/>
            <a:ext cx="8964613" cy="5399087"/>
          </a:xfrm>
          <a:solidFill>
            <a:srgbClr val="003366"/>
          </a:solidFill>
          <a:ln w="38100" cap="flat" algn="ctr">
            <a:solidFill>
              <a:schemeClr val="tx1"/>
            </a:solidFill>
          </a:ln>
        </p:spPr>
        <p:txBody>
          <a:bodyPr/>
          <a:lstStyle/>
          <a:p>
            <a:pPr>
              <a:defRPr/>
            </a:pPr>
            <a:r>
              <a:rPr lang="es-AR" sz="2600" b="1" i="1">
                <a:effectLst>
                  <a:outerShdw blurRad="38100" dist="38100" dir="2700000" algn="tl">
                    <a:srgbClr val="000000"/>
                  </a:outerShdw>
                </a:effectLst>
                <a:latin typeface="Arial" charset="0"/>
              </a:rPr>
              <a:t>Componente importante de cualquier sistema de cableado estructurado (Estándar  ANSI/TIA/EIA-607). </a:t>
            </a:r>
          </a:p>
          <a:p>
            <a:pPr>
              <a:defRPr/>
            </a:pPr>
            <a:r>
              <a:rPr lang="es-AR" sz="2600" b="1" i="1">
                <a:effectLst>
                  <a:outerShdw blurRad="38100" dist="38100" dir="2700000" algn="tl">
                    <a:srgbClr val="000000"/>
                  </a:outerShdw>
                </a:effectLst>
                <a:latin typeface="Arial" charset="0"/>
              </a:rPr>
              <a:t>Jabalinas de cobre,  puesta a tierra menor a 0.5 ohm.</a:t>
            </a:r>
          </a:p>
          <a:p>
            <a:pPr>
              <a:defRPr/>
            </a:pPr>
            <a:r>
              <a:rPr lang="es-AR" sz="2600" b="1" i="1">
                <a:effectLst>
                  <a:outerShdw blurRad="38100" dist="38100" dir="2700000" algn="tl">
                    <a:srgbClr val="000000"/>
                  </a:outerShdw>
                </a:effectLst>
                <a:latin typeface="Arial" charset="0"/>
              </a:rPr>
              <a:t>Los gabinetes deberán disponer de una toma de tierra, conectada a la tierra general de la instalación eléctrica, para efectuar las conexiones de todo equipamiento. </a:t>
            </a:r>
          </a:p>
          <a:p>
            <a:pPr>
              <a:defRPr/>
            </a:pPr>
            <a:r>
              <a:rPr lang="es-AR" sz="2600" b="1" i="1">
                <a:effectLst>
                  <a:outerShdw blurRad="38100" dist="38100" dir="2700000" algn="tl">
                    <a:srgbClr val="000000"/>
                  </a:outerShdw>
                </a:effectLst>
                <a:latin typeface="Arial" charset="0"/>
              </a:rPr>
              <a:t>El conducto de tierra no siempre se halla indicado en planos y puede ser único para ramales o circuitos que pasen por las mismas cajas, conductos ó bandejas.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4213" y="0"/>
            <a:ext cx="7772400" cy="1143000"/>
          </a:xfrm>
          <a:solidFill>
            <a:schemeClr val="bg1">
              <a:lumMod val="40000"/>
              <a:lumOff val="60000"/>
            </a:schemeClr>
          </a:solidFill>
          <a:ln w="76200" cap="flat" algn="ctr">
            <a:solidFill>
              <a:schemeClr val="bg1">
                <a:lumMod val="50000"/>
              </a:schemeClr>
            </a:solidFill>
          </a:ln>
        </p:spPr>
        <p:txBody>
          <a:bodyPr/>
          <a:lstStyle/>
          <a:p>
            <a:pPr>
              <a:defRPr/>
            </a:pPr>
            <a:r>
              <a:rPr lang="es-AR" sz="3600" b="1" i="1" dirty="0">
                <a:solidFill>
                  <a:schemeClr val="tx1"/>
                </a:solidFill>
                <a:effectLst>
                  <a:outerShdw blurRad="38100" dist="38100" dir="2700000" algn="tl">
                    <a:srgbClr val="000000"/>
                  </a:outerShdw>
                </a:effectLst>
                <a:latin typeface="Arial" charset="0"/>
              </a:rPr>
              <a:t>Sistema de puesta a tierra y puenteado</a:t>
            </a:r>
            <a:endParaRPr lang="es-ES" sz="3600" b="1" i="1" dirty="0">
              <a:solidFill>
                <a:schemeClr val="tx1"/>
              </a:solidFill>
              <a:effectLst>
                <a:outerShdw blurRad="38100" dist="38100" dir="2700000" algn="tl">
                  <a:srgbClr val="000000"/>
                </a:outerShdw>
              </a:effectLst>
              <a:latin typeface="Arial" charset="0"/>
            </a:endParaRPr>
          </a:p>
        </p:txBody>
      </p:sp>
      <p:sp>
        <p:nvSpPr>
          <p:cNvPr id="355331" name="Rectangle 3"/>
          <p:cNvSpPr>
            <a:spLocks noGrp="1" noChangeArrowheads="1"/>
          </p:cNvSpPr>
          <p:nvPr>
            <p:ph type="body" idx="1"/>
          </p:nvPr>
        </p:nvSpPr>
        <p:spPr>
          <a:xfrm>
            <a:off x="0" y="1196975"/>
            <a:ext cx="9144000" cy="5472113"/>
          </a:xfrm>
          <a:solidFill>
            <a:schemeClr val="bg1">
              <a:lumMod val="40000"/>
              <a:lumOff val="60000"/>
            </a:schemeClr>
          </a:solidFill>
          <a:ln w="38100" cap="flat" algn="ctr">
            <a:solidFill>
              <a:schemeClr val="bg1">
                <a:lumMod val="50000"/>
              </a:schemeClr>
            </a:solidFill>
          </a:ln>
        </p:spPr>
        <p:txBody>
          <a:bodyPr/>
          <a:lstStyle/>
          <a:p>
            <a:pPr>
              <a:defRPr/>
            </a:pPr>
            <a:r>
              <a:rPr lang="es-AR" sz="2500" b="1" i="1" dirty="0">
                <a:effectLst>
                  <a:outerShdw blurRad="38100" dist="38100" dir="2700000" algn="tl">
                    <a:srgbClr val="000000"/>
                  </a:outerShdw>
                </a:effectLst>
                <a:latin typeface="Arial" charset="0"/>
              </a:rPr>
              <a:t>Los cables de tierra serán puestos a tierra en el subsuelo. </a:t>
            </a:r>
          </a:p>
          <a:p>
            <a:pPr>
              <a:defRPr/>
            </a:pPr>
            <a:r>
              <a:rPr lang="es-AR" sz="2500" b="1" i="1" dirty="0">
                <a:effectLst>
                  <a:outerShdw blurRad="38100" dist="38100" dir="2700000" algn="tl">
                    <a:srgbClr val="000000"/>
                  </a:outerShdw>
                </a:effectLst>
                <a:latin typeface="Arial" charset="0"/>
              </a:rPr>
              <a:t>Se instalará una puesta de tierra para uso exclusivo de la red eléctrica. </a:t>
            </a:r>
          </a:p>
          <a:p>
            <a:pPr>
              <a:defRPr/>
            </a:pPr>
            <a:r>
              <a:rPr lang="es-AR" sz="2500" b="1" i="1" dirty="0">
                <a:effectLst>
                  <a:outerShdw blurRad="38100" dist="38100" dir="2700000" algn="tl">
                    <a:srgbClr val="000000"/>
                  </a:outerShdw>
                </a:effectLst>
                <a:latin typeface="Arial" charset="0"/>
              </a:rPr>
              <a:t>Las salidas eléctricas para computadoras deben ser polarizadas y llevadas a una tierra común.</a:t>
            </a:r>
          </a:p>
          <a:p>
            <a:pPr>
              <a:defRPr/>
            </a:pPr>
            <a:r>
              <a:rPr lang="es-AR" sz="2500" b="1" i="1" dirty="0">
                <a:effectLst>
                  <a:outerShdw blurRad="38100" dist="38100" dir="2700000" algn="tl">
                    <a:srgbClr val="000000"/>
                  </a:outerShdw>
                </a:effectLst>
                <a:latin typeface="Arial" charset="0"/>
              </a:rPr>
              <a:t>Los equipos de comunicaciones y computadoras deben de estar conectados a </a:t>
            </a:r>
            <a:r>
              <a:rPr lang="es-AR" sz="2500" b="1" i="1" dirty="0" err="1">
                <a:effectLst>
                  <a:outerShdw blurRad="38100" dist="38100" dir="2700000" algn="tl">
                    <a:srgbClr val="000000"/>
                  </a:outerShdw>
                </a:effectLst>
                <a:latin typeface="Arial" charset="0"/>
              </a:rPr>
              <a:t>UPSs</a:t>
            </a:r>
            <a:r>
              <a:rPr lang="es-AR" sz="2500" b="1" i="1" dirty="0">
                <a:effectLst>
                  <a:outerShdw blurRad="38100" dist="38100" dir="2700000" algn="tl">
                    <a:srgbClr val="000000"/>
                  </a:outerShdw>
                </a:effectLst>
                <a:latin typeface="Arial" charset="0"/>
              </a:rPr>
              <a:t> para evitar perdidas de información.</a:t>
            </a:r>
          </a:p>
          <a:p>
            <a:pPr>
              <a:defRPr/>
            </a:pPr>
            <a:r>
              <a:rPr lang="es-AR" sz="2500" b="1" i="1" dirty="0">
                <a:effectLst>
                  <a:outerShdw blurRad="38100" dist="38100" dir="2700000" algn="tl">
                    <a:srgbClr val="000000"/>
                  </a:outerShdw>
                </a:effectLst>
                <a:latin typeface="Arial" charset="0"/>
              </a:rPr>
              <a:t>Los componentes metálicos tanto de la estructura como del mismo cableado deben ser debidamente llevados a tierra para evitar descargas por acumulación de estática.</a:t>
            </a:r>
            <a:endParaRPr lang="es-ES" sz="2500" b="1" i="1" dirty="0">
              <a:effectLst>
                <a:outerShdw blurRad="38100" dist="38100" dir="2700000" algn="tl">
                  <a:srgbClr val="000000"/>
                </a:outerShdw>
              </a:effectLst>
              <a:latin typeface="Arial" charset="0"/>
            </a:endParaRPr>
          </a:p>
          <a:p>
            <a:pPr>
              <a:lnSpc>
                <a:spcPct val="150000"/>
              </a:lnSpc>
              <a:defRPr/>
            </a:pPr>
            <a:endParaRPr lang="es-ES" sz="25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5330"/>
                                        </p:tgtEl>
                                        <p:attrNameLst>
                                          <p:attrName>style.visibility</p:attrName>
                                        </p:attrNameLst>
                                      </p:cBhvr>
                                      <p:to>
                                        <p:strVal val="visible"/>
                                      </p:to>
                                    </p:set>
                                    <p:anim calcmode="lin" valueType="num">
                                      <p:cBhvr>
                                        <p:cTn id="7" dur="1000" fill="hold"/>
                                        <p:tgtEl>
                                          <p:spTgt spid="355330"/>
                                        </p:tgtEl>
                                        <p:attrNameLst>
                                          <p:attrName>ppt_w</p:attrName>
                                        </p:attrNameLst>
                                      </p:cBhvr>
                                      <p:tavLst>
                                        <p:tav tm="0">
                                          <p:val>
                                            <p:fltVal val="0"/>
                                          </p:val>
                                        </p:tav>
                                        <p:tav tm="100000">
                                          <p:val>
                                            <p:strVal val="#ppt_w"/>
                                          </p:val>
                                        </p:tav>
                                      </p:tavLst>
                                    </p:anim>
                                    <p:anim calcmode="lin" valueType="num">
                                      <p:cBhvr>
                                        <p:cTn id="8" dur="1000" fill="hold"/>
                                        <p:tgtEl>
                                          <p:spTgt spid="355330"/>
                                        </p:tgtEl>
                                        <p:attrNameLst>
                                          <p:attrName>ppt_h</p:attrName>
                                        </p:attrNameLst>
                                      </p:cBhvr>
                                      <p:tavLst>
                                        <p:tav tm="0">
                                          <p:val>
                                            <p:fltVal val="0"/>
                                          </p:val>
                                        </p:tav>
                                        <p:tav tm="100000">
                                          <p:val>
                                            <p:strVal val="#ppt_h"/>
                                          </p:val>
                                        </p:tav>
                                      </p:tavLst>
                                    </p:anim>
                                    <p:anim calcmode="lin" valueType="num">
                                      <p:cBhvr>
                                        <p:cTn id="9" dur="1000" fill="hold"/>
                                        <p:tgtEl>
                                          <p:spTgt spid="355330"/>
                                        </p:tgtEl>
                                        <p:attrNameLst>
                                          <p:attrName>style.rotation</p:attrName>
                                        </p:attrNameLst>
                                      </p:cBhvr>
                                      <p:tavLst>
                                        <p:tav tm="0">
                                          <p:val>
                                            <p:fltVal val="90"/>
                                          </p:val>
                                        </p:tav>
                                        <p:tav tm="100000">
                                          <p:val>
                                            <p:fltVal val="0"/>
                                          </p:val>
                                        </p:tav>
                                      </p:tavLst>
                                    </p:anim>
                                    <p:animEffect transition="in" filter="fade">
                                      <p:cBhvr>
                                        <p:cTn id="10" dur="1000"/>
                                        <p:tgtEl>
                                          <p:spTgt spid="35533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5331">
                                            <p:bg/>
                                          </p:spTgt>
                                        </p:tgtEl>
                                        <p:attrNameLst>
                                          <p:attrName>style.visibility</p:attrName>
                                        </p:attrNameLst>
                                      </p:cBhvr>
                                      <p:to>
                                        <p:strVal val="visible"/>
                                      </p:to>
                                    </p:set>
                                    <p:anim calcmode="lin" valueType="num">
                                      <p:cBhvr>
                                        <p:cTn id="15" dur="1000" fill="hold"/>
                                        <p:tgtEl>
                                          <p:spTgt spid="355331">
                                            <p:bg/>
                                          </p:spTgt>
                                        </p:tgtEl>
                                        <p:attrNameLst>
                                          <p:attrName>ppt_w</p:attrName>
                                        </p:attrNameLst>
                                      </p:cBhvr>
                                      <p:tavLst>
                                        <p:tav tm="0">
                                          <p:val>
                                            <p:fltVal val="0"/>
                                          </p:val>
                                        </p:tav>
                                        <p:tav tm="100000">
                                          <p:val>
                                            <p:strVal val="#ppt_w"/>
                                          </p:val>
                                        </p:tav>
                                      </p:tavLst>
                                    </p:anim>
                                    <p:anim calcmode="lin" valueType="num">
                                      <p:cBhvr>
                                        <p:cTn id="16" dur="1000" fill="hold"/>
                                        <p:tgtEl>
                                          <p:spTgt spid="355331">
                                            <p:bg/>
                                          </p:spTgt>
                                        </p:tgtEl>
                                        <p:attrNameLst>
                                          <p:attrName>ppt_h</p:attrName>
                                        </p:attrNameLst>
                                      </p:cBhvr>
                                      <p:tavLst>
                                        <p:tav tm="0">
                                          <p:val>
                                            <p:fltVal val="0"/>
                                          </p:val>
                                        </p:tav>
                                        <p:tav tm="100000">
                                          <p:val>
                                            <p:strVal val="#ppt_h"/>
                                          </p:val>
                                        </p:tav>
                                      </p:tavLst>
                                    </p:anim>
                                    <p:anim calcmode="lin" valueType="num">
                                      <p:cBhvr>
                                        <p:cTn id="17" dur="1000" fill="hold"/>
                                        <p:tgtEl>
                                          <p:spTgt spid="355331">
                                            <p:bg/>
                                          </p:spTgt>
                                        </p:tgtEl>
                                        <p:attrNameLst>
                                          <p:attrName>style.rotation</p:attrName>
                                        </p:attrNameLst>
                                      </p:cBhvr>
                                      <p:tavLst>
                                        <p:tav tm="0">
                                          <p:val>
                                            <p:fltVal val="90"/>
                                          </p:val>
                                        </p:tav>
                                        <p:tav tm="100000">
                                          <p:val>
                                            <p:fltVal val="0"/>
                                          </p:val>
                                        </p:tav>
                                      </p:tavLst>
                                    </p:anim>
                                    <p:animEffect transition="in" filter="fade">
                                      <p:cBhvr>
                                        <p:cTn id="18" dur="1000"/>
                                        <p:tgtEl>
                                          <p:spTgt spid="35533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5331">
                                            <p:txEl>
                                              <p:pRg st="0" end="0"/>
                                            </p:txEl>
                                          </p:spTgt>
                                        </p:tgtEl>
                                        <p:attrNameLst>
                                          <p:attrName>style.visibility</p:attrName>
                                        </p:attrNameLst>
                                      </p:cBhvr>
                                      <p:to>
                                        <p:strVal val="visible"/>
                                      </p:to>
                                    </p:set>
                                    <p:anim calcmode="lin" valueType="num">
                                      <p:cBhvr>
                                        <p:cTn id="23" dur="1000" fill="hold"/>
                                        <p:tgtEl>
                                          <p:spTgt spid="35533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533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533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533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5331">
                                            <p:txEl>
                                              <p:pRg st="1" end="1"/>
                                            </p:txEl>
                                          </p:spTgt>
                                        </p:tgtEl>
                                        <p:attrNameLst>
                                          <p:attrName>style.visibility</p:attrName>
                                        </p:attrNameLst>
                                      </p:cBhvr>
                                      <p:to>
                                        <p:strVal val="visible"/>
                                      </p:to>
                                    </p:set>
                                    <p:anim calcmode="lin" valueType="num">
                                      <p:cBhvr>
                                        <p:cTn id="31" dur="1000" fill="hold"/>
                                        <p:tgtEl>
                                          <p:spTgt spid="35533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533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533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533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5331">
                                            <p:txEl>
                                              <p:pRg st="2" end="2"/>
                                            </p:txEl>
                                          </p:spTgt>
                                        </p:tgtEl>
                                        <p:attrNameLst>
                                          <p:attrName>style.visibility</p:attrName>
                                        </p:attrNameLst>
                                      </p:cBhvr>
                                      <p:to>
                                        <p:strVal val="visible"/>
                                      </p:to>
                                    </p:set>
                                    <p:anim calcmode="lin" valueType="num">
                                      <p:cBhvr>
                                        <p:cTn id="39" dur="1000" fill="hold"/>
                                        <p:tgtEl>
                                          <p:spTgt spid="35533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533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533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533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5331">
                                            <p:txEl>
                                              <p:pRg st="3" end="3"/>
                                            </p:txEl>
                                          </p:spTgt>
                                        </p:tgtEl>
                                        <p:attrNameLst>
                                          <p:attrName>style.visibility</p:attrName>
                                        </p:attrNameLst>
                                      </p:cBhvr>
                                      <p:to>
                                        <p:strVal val="visible"/>
                                      </p:to>
                                    </p:set>
                                    <p:anim calcmode="lin" valueType="num">
                                      <p:cBhvr>
                                        <p:cTn id="47" dur="1000" fill="hold"/>
                                        <p:tgtEl>
                                          <p:spTgt spid="35533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533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533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533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5331">
                                            <p:txEl>
                                              <p:pRg st="4" end="4"/>
                                            </p:txEl>
                                          </p:spTgt>
                                        </p:tgtEl>
                                        <p:attrNameLst>
                                          <p:attrName>style.visibility</p:attrName>
                                        </p:attrNameLst>
                                      </p:cBhvr>
                                      <p:to>
                                        <p:strVal val="visible"/>
                                      </p:to>
                                    </p:set>
                                    <p:anim calcmode="lin" valueType="num">
                                      <p:cBhvr>
                                        <p:cTn id="55" dur="1000" fill="hold"/>
                                        <p:tgtEl>
                                          <p:spTgt spid="35533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533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533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5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nimBg="1"/>
      <p:bldP spid="355331"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4213" y="0"/>
            <a:ext cx="7772400" cy="1143000"/>
          </a:xfrm>
          <a:solidFill>
            <a:srgbClr val="003366"/>
          </a:solidFill>
          <a:ln cap="flat" algn="ctr">
            <a:solidFill>
              <a:schemeClr val="bg1">
                <a:lumMod val="50000"/>
              </a:schemeClr>
            </a:solidFill>
          </a:ln>
        </p:spPr>
        <p:txBody>
          <a:bodyPr/>
          <a:lstStyle/>
          <a:p>
            <a:pPr>
              <a:defRPr/>
            </a:pPr>
            <a:r>
              <a:rPr lang="es-ES" sz="3600" b="1" i="1" dirty="0">
                <a:solidFill>
                  <a:schemeClr val="tx1"/>
                </a:solidFill>
                <a:effectLst>
                  <a:outerShdw blurRad="38100" dist="38100" dir="2700000" algn="tl">
                    <a:srgbClr val="000000"/>
                  </a:outerShdw>
                </a:effectLst>
                <a:latin typeface="Arial" charset="0"/>
              </a:rPr>
              <a:t>Administración del sistema de cableado</a:t>
            </a:r>
          </a:p>
        </p:txBody>
      </p:sp>
      <p:sp>
        <p:nvSpPr>
          <p:cNvPr id="359427" name="Rectangle 3"/>
          <p:cNvSpPr>
            <a:spLocks noGrp="1" noChangeArrowheads="1"/>
          </p:cNvSpPr>
          <p:nvPr>
            <p:ph type="body" idx="1"/>
          </p:nvPr>
        </p:nvSpPr>
        <p:spPr>
          <a:xfrm>
            <a:off x="0" y="1196975"/>
            <a:ext cx="9144000" cy="5472113"/>
          </a:xfrm>
          <a:solidFill>
            <a:srgbClr val="003366"/>
          </a:solidFill>
          <a:ln w="38100" cap="flat" algn="ctr">
            <a:solidFill>
              <a:schemeClr val="bg1">
                <a:lumMod val="50000"/>
              </a:schemeClr>
            </a:solidFill>
          </a:ln>
        </p:spPr>
        <p:txBody>
          <a:bodyPr/>
          <a:lstStyle/>
          <a:p>
            <a:pPr>
              <a:defRPr/>
            </a:pPr>
            <a:r>
              <a:rPr lang="es-ES" sz="2300" b="1" i="1" dirty="0">
                <a:effectLst>
                  <a:outerShdw blurRad="38100" dist="38100" dir="2700000" algn="tl">
                    <a:srgbClr val="000000"/>
                  </a:outerShdw>
                </a:effectLst>
                <a:latin typeface="Arial" charset="0"/>
              </a:rPr>
              <a:t>Componente de la máxima importancia para la operación y el mantenimiento de los sistemas de telecomunicaciones. </a:t>
            </a:r>
          </a:p>
          <a:p>
            <a:pPr>
              <a:defRPr/>
            </a:pPr>
            <a:r>
              <a:rPr lang="es-ES" sz="2300" b="1" i="1" dirty="0">
                <a:effectLst>
                  <a:outerShdw blurRad="38100" dist="38100" dir="2700000" algn="tl">
                    <a:srgbClr val="000000"/>
                  </a:outerShdw>
                </a:effectLst>
                <a:latin typeface="Arial" charset="0"/>
              </a:rPr>
              <a:t>La norma TIA/EIA 606 proporciona una guía que puede ser de utilidad para la ejecución de la administración de los sistemas de cableado. </a:t>
            </a:r>
          </a:p>
          <a:p>
            <a:pPr>
              <a:defRPr/>
            </a:pPr>
            <a:r>
              <a:rPr lang="es-ES" sz="2300" b="1" i="1" dirty="0">
                <a:effectLst>
                  <a:outerShdw blurRad="38100" dist="38100" dir="2700000" algn="tl">
                    <a:srgbClr val="000000"/>
                  </a:outerShdw>
                </a:effectLst>
                <a:latin typeface="Arial" charset="0"/>
              </a:rPr>
              <a:t>Incluye la documentación de los cables, terminaciones de los mismos, cruzadas, paneles de “</a:t>
            </a:r>
            <a:r>
              <a:rPr lang="es-ES" sz="2300" b="1" i="1" dirty="0" err="1">
                <a:effectLst>
                  <a:outerShdw blurRad="38100" dist="38100" dir="2700000" algn="tl">
                    <a:srgbClr val="000000"/>
                  </a:outerShdw>
                </a:effectLst>
                <a:latin typeface="Arial" charset="0"/>
              </a:rPr>
              <a:t>patcheo</a:t>
            </a:r>
            <a:r>
              <a:rPr lang="es-ES" sz="2300" b="1" i="1" dirty="0">
                <a:effectLst>
                  <a:outerShdw blurRad="38100" dist="38100" dir="2700000" algn="tl">
                    <a:srgbClr val="000000"/>
                  </a:outerShdw>
                </a:effectLst>
                <a:latin typeface="Arial" charset="0"/>
              </a:rPr>
              <a:t>”, armarios de telecomunicaciones y otros espacios. </a:t>
            </a:r>
          </a:p>
          <a:p>
            <a:pPr>
              <a:defRPr/>
            </a:pPr>
            <a:r>
              <a:rPr lang="es-ES" sz="2300" b="1" i="1" dirty="0">
                <a:effectLst>
                  <a:outerShdw blurRad="38100" dist="38100" dir="2700000" algn="tl">
                    <a:srgbClr val="000000"/>
                  </a:outerShdw>
                </a:effectLst>
                <a:latin typeface="Arial" charset="0"/>
              </a:rPr>
              <a:t>Puede ser sobre papel, pero es aconsejable la utilización de sistemas basados en computadoras. </a:t>
            </a:r>
          </a:p>
          <a:p>
            <a:pPr>
              <a:defRPr/>
            </a:pPr>
            <a:r>
              <a:rPr lang="es-ES" sz="2300" b="1" i="1" dirty="0">
                <a:effectLst>
                  <a:outerShdw blurRad="38100" dist="38100" dir="2700000" algn="tl">
                    <a:srgbClr val="000000"/>
                  </a:outerShdw>
                </a:effectLst>
                <a:latin typeface="Arial" charset="0"/>
              </a:rPr>
              <a:t>Documentación actualizada, y  actualizable dada la gran variabilidad de las instalaciones debido a mudanzas, incorporación de nuevos servicios, expansión de los existentes,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p:cTn id="7" dur="1000" fill="hold"/>
                                        <p:tgtEl>
                                          <p:spTgt spid="359426"/>
                                        </p:tgtEl>
                                        <p:attrNameLst>
                                          <p:attrName>ppt_w</p:attrName>
                                        </p:attrNameLst>
                                      </p:cBhvr>
                                      <p:tavLst>
                                        <p:tav tm="0">
                                          <p:val>
                                            <p:fltVal val="0"/>
                                          </p:val>
                                        </p:tav>
                                        <p:tav tm="100000">
                                          <p:val>
                                            <p:strVal val="#ppt_w"/>
                                          </p:val>
                                        </p:tav>
                                      </p:tavLst>
                                    </p:anim>
                                    <p:anim calcmode="lin" valueType="num">
                                      <p:cBhvr>
                                        <p:cTn id="8" dur="1000" fill="hold"/>
                                        <p:tgtEl>
                                          <p:spTgt spid="359426"/>
                                        </p:tgtEl>
                                        <p:attrNameLst>
                                          <p:attrName>ppt_h</p:attrName>
                                        </p:attrNameLst>
                                      </p:cBhvr>
                                      <p:tavLst>
                                        <p:tav tm="0">
                                          <p:val>
                                            <p:fltVal val="0"/>
                                          </p:val>
                                        </p:tav>
                                        <p:tav tm="100000">
                                          <p:val>
                                            <p:strVal val="#ppt_h"/>
                                          </p:val>
                                        </p:tav>
                                      </p:tavLst>
                                    </p:anim>
                                    <p:anim calcmode="lin" valueType="num">
                                      <p:cBhvr>
                                        <p:cTn id="9" dur="1000" fill="hold"/>
                                        <p:tgtEl>
                                          <p:spTgt spid="359426"/>
                                        </p:tgtEl>
                                        <p:attrNameLst>
                                          <p:attrName>style.rotation</p:attrName>
                                        </p:attrNameLst>
                                      </p:cBhvr>
                                      <p:tavLst>
                                        <p:tav tm="0">
                                          <p:val>
                                            <p:fltVal val="90"/>
                                          </p:val>
                                        </p:tav>
                                        <p:tav tm="100000">
                                          <p:val>
                                            <p:fltVal val="0"/>
                                          </p:val>
                                        </p:tav>
                                      </p:tavLst>
                                    </p:anim>
                                    <p:animEffect transition="in" filter="fade">
                                      <p:cBhvr>
                                        <p:cTn id="10" dur="1000"/>
                                        <p:tgtEl>
                                          <p:spTgt spid="3594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9427">
                                            <p:bg/>
                                          </p:spTgt>
                                        </p:tgtEl>
                                        <p:attrNameLst>
                                          <p:attrName>style.visibility</p:attrName>
                                        </p:attrNameLst>
                                      </p:cBhvr>
                                      <p:to>
                                        <p:strVal val="visible"/>
                                      </p:to>
                                    </p:set>
                                    <p:anim calcmode="lin" valueType="num">
                                      <p:cBhvr>
                                        <p:cTn id="15" dur="1000" fill="hold"/>
                                        <p:tgtEl>
                                          <p:spTgt spid="359427">
                                            <p:bg/>
                                          </p:spTgt>
                                        </p:tgtEl>
                                        <p:attrNameLst>
                                          <p:attrName>ppt_w</p:attrName>
                                        </p:attrNameLst>
                                      </p:cBhvr>
                                      <p:tavLst>
                                        <p:tav tm="0">
                                          <p:val>
                                            <p:fltVal val="0"/>
                                          </p:val>
                                        </p:tav>
                                        <p:tav tm="100000">
                                          <p:val>
                                            <p:strVal val="#ppt_w"/>
                                          </p:val>
                                        </p:tav>
                                      </p:tavLst>
                                    </p:anim>
                                    <p:anim calcmode="lin" valueType="num">
                                      <p:cBhvr>
                                        <p:cTn id="16" dur="1000" fill="hold"/>
                                        <p:tgtEl>
                                          <p:spTgt spid="359427">
                                            <p:bg/>
                                          </p:spTgt>
                                        </p:tgtEl>
                                        <p:attrNameLst>
                                          <p:attrName>ppt_h</p:attrName>
                                        </p:attrNameLst>
                                      </p:cBhvr>
                                      <p:tavLst>
                                        <p:tav tm="0">
                                          <p:val>
                                            <p:fltVal val="0"/>
                                          </p:val>
                                        </p:tav>
                                        <p:tav tm="100000">
                                          <p:val>
                                            <p:strVal val="#ppt_h"/>
                                          </p:val>
                                        </p:tav>
                                      </p:tavLst>
                                    </p:anim>
                                    <p:anim calcmode="lin" valueType="num">
                                      <p:cBhvr>
                                        <p:cTn id="17" dur="1000" fill="hold"/>
                                        <p:tgtEl>
                                          <p:spTgt spid="359427">
                                            <p:bg/>
                                          </p:spTgt>
                                        </p:tgtEl>
                                        <p:attrNameLst>
                                          <p:attrName>style.rotation</p:attrName>
                                        </p:attrNameLst>
                                      </p:cBhvr>
                                      <p:tavLst>
                                        <p:tav tm="0">
                                          <p:val>
                                            <p:fltVal val="90"/>
                                          </p:val>
                                        </p:tav>
                                        <p:tav tm="100000">
                                          <p:val>
                                            <p:fltVal val="0"/>
                                          </p:val>
                                        </p:tav>
                                      </p:tavLst>
                                    </p:anim>
                                    <p:animEffect transition="in" filter="fade">
                                      <p:cBhvr>
                                        <p:cTn id="18" dur="1000"/>
                                        <p:tgtEl>
                                          <p:spTgt spid="3594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9427">
                                            <p:txEl>
                                              <p:pRg st="0" end="0"/>
                                            </p:txEl>
                                          </p:spTgt>
                                        </p:tgtEl>
                                        <p:attrNameLst>
                                          <p:attrName>style.visibility</p:attrName>
                                        </p:attrNameLst>
                                      </p:cBhvr>
                                      <p:to>
                                        <p:strVal val="visible"/>
                                      </p:to>
                                    </p:set>
                                    <p:anim calcmode="lin" valueType="num">
                                      <p:cBhvr>
                                        <p:cTn id="23" dur="1000" fill="hold"/>
                                        <p:tgtEl>
                                          <p:spTgt spid="3594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94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94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94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9427">
                                            <p:txEl>
                                              <p:pRg st="1" end="1"/>
                                            </p:txEl>
                                          </p:spTgt>
                                        </p:tgtEl>
                                        <p:attrNameLst>
                                          <p:attrName>style.visibility</p:attrName>
                                        </p:attrNameLst>
                                      </p:cBhvr>
                                      <p:to>
                                        <p:strVal val="visible"/>
                                      </p:to>
                                    </p:set>
                                    <p:anim calcmode="lin" valueType="num">
                                      <p:cBhvr>
                                        <p:cTn id="31" dur="1000" fill="hold"/>
                                        <p:tgtEl>
                                          <p:spTgt spid="3594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94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94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942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9427">
                                            <p:txEl>
                                              <p:pRg st="2" end="2"/>
                                            </p:txEl>
                                          </p:spTgt>
                                        </p:tgtEl>
                                        <p:attrNameLst>
                                          <p:attrName>style.visibility</p:attrName>
                                        </p:attrNameLst>
                                      </p:cBhvr>
                                      <p:to>
                                        <p:strVal val="visible"/>
                                      </p:to>
                                    </p:set>
                                    <p:anim calcmode="lin" valueType="num">
                                      <p:cBhvr>
                                        <p:cTn id="39" dur="1000" fill="hold"/>
                                        <p:tgtEl>
                                          <p:spTgt spid="359427">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9427">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9427">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942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9427">
                                            <p:txEl>
                                              <p:pRg st="3" end="3"/>
                                            </p:txEl>
                                          </p:spTgt>
                                        </p:tgtEl>
                                        <p:attrNameLst>
                                          <p:attrName>style.visibility</p:attrName>
                                        </p:attrNameLst>
                                      </p:cBhvr>
                                      <p:to>
                                        <p:strVal val="visible"/>
                                      </p:to>
                                    </p:set>
                                    <p:anim calcmode="lin" valueType="num">
                                      <p:cBhvr>
                                        <p:cTn id="47" dur="1000" fill="hold"/>
                                        <p:tgtEl>
                                          <p:spTgt spid="359427">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9427">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9427">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94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9427">
                                            <p:txEl>
                                              <p:pRg st="4" end="4"/>
                                            </p:txEl>
                                          </p:spTgt>
                                        </p:tgtEl>
                                        <p:attrNameLst>
                                          <p:attrName>style.visibility</p:attrName>
                                        </p:attrNameLst>
                                      </p:cBhvr>
                                      <p:to>
                                        <p:strVal val="visible"/>
                                      </p:to>
                                    </p:set>
                                    <p:anim calcmode="lin" valueType="num">
                                      <p:cBhvr>
                                        <p:cTn id="55" dur="1000" fill="hold"/>
                                        <p:tgtEl>
                                          <p:spTgt spid="359427">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9427">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9427">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a:xfrm>
            <a:off x="581025" y="0"/>
            <a:ext cx="8067675" cy="1143000"/>
          </a:xfrm>
          <a:solidFill>
            <a:schemeClr val="bg1">
              <a:lumMod val="40000"/>
              <a:lumOff val="60000"/>
            </a:schemeClr>
          </a:solidFill>
          <a:ln w="76200" cap="flat" algn="ctr">
            <a:solidFill>
              <a:schemeClr val="bg1">
                <a:lumMod val="50000"/>
              </a:schemeClr>
            </a:solidFill>
          </a:ln>
        </p:spPr>
        <p:txBody>
          <a:bodyPr/>
          <a:lstStyle/>
          <a:p>
            <a:r>
              <a:rPr lang="es-AR" sz="3600" b="1" i="1">
                <a:solidFill>
                  <a:schemeClr val="tx1"/>
                </a:solidFill>
                <a:effectLst>
                  <a:outerShdw blurRad="38100" dist="38100" dir="2700000" algn="tl">
                    <a:srgbClr val="000000"/>
                  </a:outerShdw>
                </a:effectLst>
                <a:latin typeface="Arial" pitchFamily="34" charset="0"/>
              </a:rPr>
              <a:t>Cableado Ethernet</a:t>
            </a:r>
            <a:endParaRPr lang="en-US" sz="3600" b="1" i="1">
              <a:solidFill>
                <a:schemeClr val="tx1"/>
              </a:solidFill>
              <a:effectLst>
                <a:outerShdw blurRad="38100" dist="38100" dir="2700000" algn="tl">
                  <a:srgbClr val="000000"/>
                </a:outerShdw>
              </a:effectLst>
              <a:latin typeface="Arial" pitchFamily="34" charset="0"/>
            </a:endParaRPr>
          </a:p>
        </p:txBody>
      </p:sp>
      <p:graphicFrame>
        <p:nvGraphicFramePr>
          <p:cNvPr id="194639" name="Group 79"/>
          <p:cNvGraphicFramePr>
            <a:graphicFrameLocks noGrp="1"/>
          </p:cNvGraphicFramePr>
          <p:nvPr/>
        </p:nvGraphicFramePr>
        <p:xfrm>
          <a:off x="287338" y="1844675"/>
          <a:ext cx="2239962"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7">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graphicFrame>
        <p:nvGraphicFramePr>
          <p:cNvPr id="194640" name="Group 80"/>
          <p:cNvGraphicFramePr>
            <a:graphicFrameLocks noGrp="1"/>
          </p:cNvGraphicFramePr>
          <p:nvPr/>
        </p:nvGraphicFramePr>
        <p:xfrm>
          <a:off x="4067175" y="1844675"/>
          <a:ext cx="2239963"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8">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Naranja</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Marrón</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194627" name="TextBox 8"/>
          <p:cNvSpPr txBox="1">
            <a:spLocks noChangeArrowheads="1"/>
          </p:cNvSpPr>
          <p:nvPr/>
        </p:nvSpPr>
        <p:spPr bwMode="auto">
          <a:xfrm>
            <a:off x="581025" y="1471613"/>
            <a:ext cx="1528763"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TIA/EIA-568-A</a:t>
            </a:r>
            <a:endParaRPr lang="en-US" sz="1800" b="1">
              <a:latin typeface="Calibri" pitchFamily="34" charset="0"/>
            </a:endParaRPr>
          </a:p>
        </p:txBody>
      </p:sp>
      <p:sp>
        <p:nvSpPr>
          <p:cNvPr id="194628" name="TextBox 9"/>
          <p:cNvSpPr txBox="1">
            <a:spLocks noChangeArrowheads="1"/>
          </p:cNvSpPr>
          <p:nvPr/>
        </p:nvSpPr>
        <p:spPr bwMode="auto">
          <a:xfrm>
            <a:off x="4470400" y="1471613"/>
            <a:ext cx="1519238"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TIA/EIA-568-B</a:t>
            </a:r>
            <a:endParaRPr lang="en-US" sz="1800" b="1">
              <a:latin typeface="Calibri" pitchFamily="34" charset="0"/>
            </a:endParaRPr>
          </a:p>
        </p:txBody>
      </p:sp>
      <p:cxnSp>
        <p:nvCxnSpPr>
          <p:cNvPr id="12" name="Straight Arrow Connector 11"/>
          <p:cNvCxnSpPr>
            <a:cxnSpLocks noChangeShapeType="1"/>
          </p:cNvCxnSpPr>
          <p:nvPr/>
        </p:nvCxnSpPr>
        <p:spPr bwMode="auto">
          <a:xfrm>
            <a:off x="2497138" y="2378075"/>
            <a:ext cx="1600200" cy="838200"/>
          </a:xfrm>
          <a:prstGeom prst="straightConnector1">
            <a:avLst/>
          </a:prstGeom>
          <a:noFill/>
          <a:ln w="76200" algn="ctr">
            <a:solidFill>
              <a:schemeClr val="tx1"/>
            </a:solidFill>
            <a:round/>
            <a:headEnd/>
            <a:tailEnd type="arrow" w="med" len="med"/>
          </a:ln>
          <a:effectLst/>
        </p:spPr>
      </p:cxnSp>
      <p:cxnSp>
        <p:nvCxnSpPr>
          <p:cNvPr id="16" name="Straight Arrow Connector 15"/>
          <p:cNvCxnSpPr>
            <a:cxnSpLocks noChangeShapeType="1"/>
          </p:cNvCxnSpPr>
          <p:nvPr/>
        </p:nvCxnSpPr>
        <p:spPr bwMode="auto">
          <a:xfrm>
            <a:off x="2497138" y="2759075"/>
            <a:ext cx="1600200" cy="1524000"/>
          </a:xfrm>
          <a:prstGeom prst="straightConnector1">
            <a:avLst/>
          </a:prstGeom>
          <a:noFill/>
          <a:ln w="76200" algn="ctr">
            <a:solidFill>
              <a:schemeClr val="tx1"/>
            </a:solidFill>
            <a:round/>
            <a:headEnd/>
            <a:tailEnd type="arrow" w="med" len="med"/>
          </a:ln>
          <a:effectLst/>
        </p:spPr>
      </p:cxnSp>
      <p:sp>
        <p:nvSpPr>
          <p:cNvPr id="194631" name="TextBox 28"/>
          <p:cNvSpPr txBox="1">
            <a:spLocks noChangeArrowheads="1"/>
          </p:cNvSpPr>
          <p:nvPr/>
        </p:nvSpPr>
        <p:spPr bwMode="auto">
          <a:xfrm>
            <a:off x="250825" y="5949950"/>
            <a:ext cx="8443913" cy="641350"/>
          </a:xfrm>
          <a:prstGeom prst="rect">
            <a:avLst/>
          </a:prstGeom>
          <a:solidFill>
            <a:srgbClr val="003366"/>
          </a:solidFill>
          <a:ln w="76200" algn="ctr">
            <a:solidFill>
              <a:schemeClr val="hlink"/>
            </a:solidFill>
            <a:miter lim="800000"/>
            <a:headEnd/>
            <a:tailEnd/>
          </a:ln>
          <a:effectLst/>
        </p:spPr>
        <p:txBody>
          <a:bodyPr anchor="ctr"/>
          <a:lstStyle/>
          <a:p>
            <a:pPr eaLnBrk="1" hangingPunct="1"/>
            <a:r>
              <a:rPr lang="es-AR" sz="1800">
                <a:latin typeface="Calibri" pitchFamily="34" charset="0"/>
              </a:rPr>
              <a:t>Nota: 10/100BaseT utilizan solo dos pares, mientras que 1000BaseT usa los 4 pares en forma bidireccional</a:t>
            </a:r>
            <a:endParaRPr lang="en-US" sz="1800">
              <a:latin typeface="Calibri" pitchFamily="34" charset="0"/>
            </a:endParaRPr>
          </a:p>
        </p:txBody>
      </p:sp>
      <p:cxnSp>
        <p:nvCxnSpPr>
          <p:cNvPr id="31" name="Straight Arrow Connector 30"/>
          <p:cNvCxnSpPr>
            <a:cxnSpLocks noChangeShapeType="1"/>
          </p:cNvCxnSpPr>
          <p:nvPr/>
        </p:nvCxnSpPr>
        <p:spPr bwMode="auto">
          <a:xfrm rot="10800000" flipV="1">
            <a:off x="2497138" y="2378075"/>
            <a:ext cx="1600200" cy="838200"/>
          </a:xfrm>
          <a:prstGeom prst="straightConnector1">
            <a:avLst/>
          </a:prstGeom>
          <a:noFill/>
          <a:ln w="76200" algn="ctr">
            <a:solidFill>
              <a:schemeClr val="tx1"/>
            </a:solidFill>
            <a:round/>
            <a:headEnd/>
            <a:tailEnd type="arrow" w="med" len="med"/>
          </a:ln>
        </p:spPr>
      </p:cxnSp>
      <p:cxnSp>
        <p:nvCxnSpPr>
          <p:cNvPr id="33" name="Straight Arrow Connector 32"/>
          <p:cNvCxnSpPr>
            <a:cxnSpLocks noChangeShapeType="1"/>
          </p:cNvCxnSpPr>
          <p:nvPr/>
        </p:nvCxnSpPr>
        <p:spPr bwMode="auto">
          <a:xfrm rot="10800000" flipV="1">
            <a:off x="2497138" y="2835275"/>
            <a:ext cx="1600200" cy="1447800"/>
          </a:xfrm>
          <a:prstGeom prst="straightConnector1">
            <a:avLst/>
          </a:prstGeom>
          <a:noFill/>
          <a:ln w="76200" algn="ctr">
            <a:solidFill>
              <a:schemeClr val="tx1"/>
            </a:solidFill>
            <a:round/>
            <a:headEnd/>
            <a:tailEnd type="arrow" w="med" len="med"/>
          </a:ln>
          <a:effectLst/>
        </p:spPr>
      </p:cxnSp>
      <p:cxnSp>
        <p:nvCxnSpPr>
          <p:cNvPr id="35" name="Straight Arrow Connector 34"/>
          <p:cNvCxnSpPr>
            <a:cxnSpLocks noChangeShapeType="1"/>
          </p:cNvCxnSpPr>
          <p:nvPr/>
        </p:nvCxnSpPr>
        <p:spPr bwMode="auto">
          <a:xfrm>
            <a:off x="2497138" y="3521075"/>
            <a:ext cx="1600200" cy="1588"/>
          </a:xfrm>
          <a:prstGeom prst="straightConnector1">
            <a:avLst/>
          </a:prstGeom>
          <a:noFill/>
          <a:ln w="76200" algn="ctr">
            <a:solidFill>
              <a:schemeClr val="tx1"/>
            </a:solidFill>
            <a:round/>
            <a:headEnd/>
            <a:tailEnd type="arrow" w="med" len="med"/>
          </a:ln>
          <a:effectLst/>
        </p:spPr>
      </p:cxnSp>
      <p:cxnSp>
        <p:nvCxnSpPr>
          <p:cNvPr id="36" name="Straight Arrow Connector 35"/>
          <p:cNvCxnSpPr>
            <a:cxnSpLocks noChangeShapeType="1"/>
          </p:cNvCxnSpPr>
          <p:nvPr/>
        </p:nvCxnSpPr>
        <p:spPr bwMode="auto">
          <a:xfrm>
            <a:off x="2497138" y="3902075"/>
            <a:ext cx="1600200" cy="1588"/>
          </a:xfrm>
          <a:prstGeom prst="straightConnector1">
            <a:avLst/>
          </a:prstGeom>
          <a:noFill/>
          <a:ln w="76200" algn="ctr">
            <a:solidFill>
              <a:schemeClr val="tx1"/>
            </a:solidFill>
            <a:round/>
            <a:headEnd/>
            <a:tailEnd type="arrow" w="med" len="med"/>
          </a:ln>
          <a:effectLst/>
        </p:spPr>
      </p:cxnSp>
      <p:cxnSp>
        <p:nvCxnSpPr>
          <p:cNvPr id="37" name="Straight Arrow Connector 36"/>
          <p:cNvCxnSpPr>
            <a:cxnSpLocks noChangeShapeType="1"/>
          </p:cNvCxnSpPr>
          <p:nvPr/>
        </p:nvCxnSpPr>
        <p:spPr bwMode="auto">
          <a:xfrm>
            <a:off x="2497138" y="4664075"/>
            <a:ext cx="1600200" cy="1588"/>
          </a:xfrm>
          <a:prstGeom prst="straightConnector1">
            <a:avLst/>
          </a:prstGeom>
          <a:noFill/>
          <a:ln w="76200" algn="ctr">
            <a:solidFill>
              <a:schemeClr val="tx1"/>
            </a:solidFill>
            <a:round/>
            <a:headEnd/>
            <a:tailEnd type="arrow" w="med" len="med"/>
          </a:ln>
          <a:effectLst/>
        </p:spPr>
      </p:cxnSp>
      <p:cxnSp>
        <p:nvCxnSpPr>
          <p:cNvPr id="38" name="Straight Arrow Connector 37"/>
          <p:cNvCxnSpPr>
            <a:cxnSpLocks noChangeShapeType="1"/>
          </p:cNvCxnSpPr>
          <p:nvPr/>
        </p:nvCxnSpPr>
        <p:spPr bwMode="auto">
          <a:xfrm>
            <a:off x="2497138" y="4968875"/>
            <a:ext cx="1600200" cy="1588"/>
          </a:xfrm>
          <a:prstGeom prst="straightConnector1">
            <a:avLst/>
          </a:prstGeom>
          <a:noFill/>
          <a:ln w="76200" algn="ctr">
            <a:solidFill>
              <a:schemeClr val="tx1"/>
            </a:solidFill>
            <a:round/>
            <a:headEnd/>
            <a:tailEnd type="arrow" w="med" len="med"/>
          </a:ln>
          <a:effectLst/>
        </p:spPr>
      </p:cxnSp>
      <p:pic>
        <p:nvPicPr>
          <p:cNvPr id="194638" name="Picture 2" descr="http://upload.wikimedia.org/wikipedia/commons/thumb/3/36/Rj45plug-8p8c.png/240px-Rj45plug-8p8c.png">
            <a:hlinkClick r:id="rId2" tooltip="8P8C modular plug pin positioning"/>
          </p:cNvPr>
          <p:cNvPicPr>
            <a:picLocks noChangeAspect="1" noChangeArrowheads="1"/>
          </p:cNvPicPr>
          <p:nvPr/>
        </p:nvPicPr>
        <p:blipFill>
          <a:blip r:embed="rId3" cstate="print"/>
          <a:srcRect/>
          <a:stretch>
            <a:fillRect/>
          </a:stretch>
        </p:blipFill>
        <p:spPr bwMode="auto">
          <a:xfrm>
            <a:off x="6659563" y="1341438"/>
            <a:ext cx="2286000" cy="1944687"/>
          </a:xfrm>
          <a:prstGeom prst="rect">
            <a:avLst/>
          </a:prstGeom>
          <a:solidFill>
            <a:srgbClr val="003366"/>
          </a:solidFill>
          <a:ln w="76200" algn="ctr">
            <a:solidFill>
              <a:schemeClr val="hlink"/>
            </a:solidFill>
            <a:miter lim="800000"/>
            <a:headEnd/>
            <a:tailEnd/>
          </a:ln>
          <a:effectLst/>
        </p:spPr>
      </p:pic>
      <p:pic>
        <p:nvPicPr>
          <p:cNvPr id="194641" name="Picture 81" descr="DSC00406"/>
          <p:cNvPicPr>
            <a:picLocks noChangeAspect="1" noChangeArrowheads="1"/>
          </p:cNvPicPr>
          <p:nvPr/>
        </p:nvPicPr>
        <p:blipFill>
          <a:blip r:embed="rId4" cstate="print"/>
          <a:srcRect/>
          <a:stretch>
            <a:fillRect/>
          </a:stretch>
        </p:blipFill>
        <p:spPr bwMode="auto">
          <a:xfrm>
            <a:off x="6588125" y="3573463"/>
            <a:ext cx="2376488" cy="1728787"/>
          </a:xfrm>
          <a:prstGeom prst="rect">
            <a:avLst/>
          </a:prstGeom>
          <a:solidFill>
            <a:srgbClr val="003366"/>
          </a:solidFill>
          <a:ln w="76200" algn="ctr">
            <a:solidFill>
              <a:schemeClr val="hlink"/>
            </a:solid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3568" y="116541"/>
            <a:ext cx="7772400" cy="1371600"/>
          </a:xfrm>
          <a:solidFill>
            <a:schemeClr val="bg1">
              <a:lumMod val="40000"/>
              <a:lumOff val="60000"/>
            </a:schemeClr>
          </a:solidFill>
          <a:ln w="76200" cap="flat" algn="ctr">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ASIGNACION DE PARES EN CONECTORES RJ45 </a:t>
            </a:r>
          </a:p>
        </p:txBody>
      </p:sp>
      <p:pic>
        <p:nvPicPr>
          <p:cNvPr id="13317" name="Picture 3" descr="utppinout"/>
          <p:cNvPicPr>
            <a:picLocks noChangeAspect="1" noChangeArrowheads="1"/>
          </p:cNvPicPr>
          <p:nvPr/>
        </p:nvPicPr>
        <p:blipFill>
          <a:blip r:embed="rId3" cstate="print"/>
          <a:srcRect/>
          <a:stretch>
            <a:fillRect/>
          </a:stretch>
        </p:blipFill>
        <p:spPr bwMode="auto">
          <a:xfrm>
            <a:off x="118363" y="1990427"/>
            <a:ext cx="6261100" cy="4217988"/>
          </a:xfrm>
          <a:prstGeom prst="rect">
            <a:avLst/>
          </a:prstGeom>
          <a:noFill/>
          <a:ln w="76200">
            <a:solidFill>
              <a:schemeClr val="bg1">
                <a:lumMod val="50000"/>
              </a:schemeClr>
            </a:solidFill>
            <a:miter lim="800000"/>
            <a:headEnd/>
            <a:tailEnd/>
          </a:ln>
        </p:spPr>
      </p:pic>
      <p:graphicFrame>
        <p:nvGraphicFramePr>
          <p:cNvPr id="13314" name="Object 1024"/>
          <p:cNvGraphicFramePr>
            <a:graphicFrameLocks noChangeAspect="1"/>
          </p:cNvGraphicFramePr>
          <p:nvPr>
            <p:extLst>
              <p:ext uri="{D42A27DB-BD31-4B8C-83A1-F6EECF244321}">
                <p14:modId xmlns:p14="http://schemas.microsoft.com/office/powerpoint/2010/main" val="3815339144"/>
              </p:ext>
            </p:extLst>
          </p:nvPr>
        </p:nvGraphicFramePr>
        <p:xfrm>
          <a:off x="6487606" y="1990427"/>
          <a:ext cx="2497138" cy="2209800"/>
        </p:xfrm>
        <a:graphic>
          <a:graphicData uri="http://schemas.openxmlformats.org/presentationml/2006/ole">
            <mc:AlternateContent xmlns:mc="http://schemas.openxmlformats.org/markup-compatibility/2006">
              <mc:Choice xmlns:v="urn:schemas-microsoft-com:vml" Requires="v">
                <p:oleObj name="Imagen de mapa de bits" r:id="rId4" imgW="2704762" imgH="2152951" progId="PBrush">
                  <p:embed/>
                </p:oleObj>
              </mc:Choice>
              <mc:Fallback>
                <p:oleObj name="Imagen de mapa de bits" r:id="rId4" imgW="2704762" imgH="2152951"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606" y="1990427"/>
                        <a:ext cx="2497138" cy="2209800"/>
                      </a:xfrm>
                      <a:prstGeom prst="rect">
                        <a:avLst/>
                      </a:prstGeom>
                      <a:noFill/>
                      <a:ln>
                        <a:solidFill>
                          <a:schemeClr val="bg1">
                            <a:lumMod val="50000"/>
                          </a:schemeClr>
                        </a:solidFill>
                      </a:ln>
                      <a:effectLst/>
                    </p:spPr>
                  </p:pic>
                </p:oleObj>
              </mc:Fallback>
            </mc:AlternateContent>
          </a:graphicData>
        </a:graphic>
      </p:graphicFrame>
      <p:graphicFrame>
        <p:nvGraphicFramePr>
          <p:cNvPr id="13315" name="Object 1025"/>
          <p:cNvGraphicFramePr>
            <a:graphicFrameLocks noChangeAspect="1"/>
          </p:cNvGraphicFramePr>
          <p:nvPr>
            <p:extLst>
              <p:ext uri="{D42A27DB-BD31-4B8C-83A1-F6EECF244321}">
                <p14:modId xmlns:p14="http://schemas.microsoft.com/office/powerpoint/2010/main" val="788578974"/>
              </p:ext>
            </p:extLst>
          </p:nvPr>
        </p:nvGraphicFramePr>
        <p:xfrm>
          <a:off x="6412200" y="4227440"/>
          <a:ext cx="2647950" cy="2009775"/>
        </p:xfrm>
        <a:graphic>
          <a:graphicData uri="http://schemas.openxmlformats.org/presentationml/2006/ole">
            <mc:AlternateContent xmlns:mc="http://schemas.openxmlformats.org/markup-compatibility/2006">
              <mc:Choice xmlns:v="urn:schemas-microsoft-com:vml" Requires="v">
                <p:oleObj name="Imagen de mapa de bits" r:id="rId6" imgW="2647619" imgH="2010056" progId="PBrush">
                  <p:embed/>
                </p:oleObj>
              </mc:Choice>
              <mc:Fallback>
                <p:oleObj name="Imagen de mapa de bits" r:id="rId6" imgW="2647619" imgH="2010056"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2200" y="4227440"/>
                        <a:ext cx="2647950" cy="2009775"/>
                      </a:xfrm>
                      <a:prstGeom prst="rect">
                        <a:avLst/>
                      </a:prstGeom>
                      <a:noFill/>
                      <a:ln>
                        <a:solidFill>
                          <a:schemeClr val="bg1">
                            <a:lumMod val="50000"/>
                          </a:schemeClr>
                        </a:solidFill>
                      </a:ln>
                      <a:effec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11560" y="228600"/>
            <a:ext cx="7999040" cy="1295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a:t>
            </a:r>
          </a:p>
        </p:txBody>
      </p:sp>
      <p:sp>
        <p:nvSpPr>
          <p:cNvPr id="94211" name="Rectangle 3"/>
          <p:cNvSpPr>
            <a:spLocks noGrp="1" noChangeArrowheads="1"/>
          </p:cNvSpPr>
          <p:nvPr>
            <p:ph type="body" idx="1"/>
          </p:nvPr>
        </p:nvSpPr>
        <p:spPr>
          <a:xfrm>
            <a:off x="381000" y="1905000"/>
            <a:ext cx="8458200" cy="4114800"/>
          </a:xfrm>
          <a:solidFill>
            <a:schemeClr val="bg1"/>
          </a:solidFill>
          <a:ln w="76200">
            <a:solidFill>
              <a:schemeClr val="accent2">
                <a:lumMod val="50000"/>
                <a:lumOff val="50000"/>
              </a:schemeClr>
            </a:solidFill>
          </a:ln>
        </p:spPr>
        <p:txBody>
          <a:bodyPr/>
          <a:lstStyle/>
          <a:p>
            <a:pPr>
              <a:defRPr/>
            </a:pPr>
            <a:r>
              <a:rPr lang="es-ES_tradnl" i="1" dirty="0">
                <a:effectLst>
                  <a:outerShdw blurRad="38100" dist="38100" dir="2700000" algn="tl">
                    <a:srgbClr val="000000"/>
                  </a:outerShdw>
                </a:effectLst>
                <a:latin typeface="Arial" charset="0"/>
              </a:rPr>
              <a:t>Define y normaliza configuraciones físicas alternativas en Redes LAN.</a:t>
            </a:r>
          </a:p>
          <a:p>
            <a:pPr lvl="1">
              <a:defRPr/>
            </a:pPr>
            <a:r>
              <a:rPr lang="es-ES_tradnl" i="1" dirty="0">
                <a:effectLst>
                  <a:outerShdw blurRad="38100" dist="38100" dir="2700000" algn="tl">
                    <a:srgbClr val="000000"/>
                  </a:outerShdw>
                </a:effectLst>
                <a:latin typeface="Arial" charset="0"/>
              </a:rPr>
              <a:t>Velocidad de Transmisión en Mbps</a:t>
            </a:r>
          </a:p>
          <a:p>
            <a:pPr lvl="1">
              <a:defRPr/>
            </a:pPr>
            <a:r>
              <a:rPr lang="es-ES_tradnl" i="1" dirty="0">
                <a:effectLst>
                  <a:outerShdw blurRad="38100" dist="38100" dir="2700000" algn="tl">
                    <a:srgbClr val="000000"/>
                  </a:outerShdw>
                </a:effectLst>
                <a:latin typeface="Arial" charset="0"/>
              </a:rPr>
              <a:t>Método de señalización</a:t>
            </a:r>
          </a:p>
          <a:p>
            <a:pPr lvl="1">
              <a:defRPr/>
            </a:pPr>
            <a:r>
              <a:rPr lang="es-ES_tradnl" i="1" dirty="0">
                <a:effectLst>
                  <a:outerShdw blurRad="38100" dist="38100" dir="2700000" algn="tl">
                    <a:srgbClr val="000000"/>
                  </a:outerShdw>
                </a:effectLst>
                <a:latin typeface="Arial" charset="0"/>
              </a:rPr>
              <a:t>Longitud en centena de metros/Tipo de medio</a:t>
            </a:r>
          </a:p>
          <a:p>
            <a:pPr lvl="1" algn="ctr">
              <a:buFontTx/>
              <a:buNone/>
              <a:defRPr/>
            </a:pPr>
            <a:r>
              <a:rPr lang="es-ES_tradnl" sz="4000" i="1" dirty="0">
                <a:effectLst>
                  <a:outerShdw blurRad="38100" dist="38100" dir="2700000" algn="tl">
                    <a:srgbClr val="000000"/>
                  </a:outerShdw>
                </a:effectLst>
                <a:latin typeface="Arial" charset="0"/>
              </a:rPr>
              <a:t>10/100  BASE  XXX</a:t>
            </a:r>
            <a:endParaRPr lang="es-ES_tradnl" dirty="0"/>
          </a:p>
          <a:p>
            <a:pPr>
              <a:defRPr/>
            </a:pPr>
            <a:endParaRPr lang="es-ES_tradnl" dirty="0"/>
          </a:p>
        </p:txBody>
      </p:sp>
    </p:spTree>
  </p:cSld>
  <p:clrMapOvr>
    <a:overrideClrMapping bg1="dk2" tx1="lt1" bg2="dk1"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6" name="Rectangle 2"/>
          <p:cNvSpPr>
            <a:spLocks noGrp="1" noChangeArrowheads="1"/>
          </p:cNvSpPr>
          <p:nvPr>
            <p:ph type="body" idx="1"/>
          </p:nvPr>
        </p:nvSpPr>
        <p:spPr>
          <a:xfrm>
            <a:off x="762000" y="1295400"/>
            <a:ext cx="8077200" cy="5181600"/>
          </a:xfrm>
          <a:solidFill>
            <a:srgbClr val="FF9900"/>
          </a:solidFill>
          <a:ln w="76200" cap="flat">
            <a:solidFill>
              <a:srgbClr val="008000"/>
            </a:solidFill>
          </a:ln>
        </p:spPr>
        <p:txBody>
          <a:bodyPr wrap="none"/>
          <a:lstStyle/>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BV								BN</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V								N								</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BN								BV</a:t>
            </a:r>
          </a:p>
          <a:p>
            <a:pPr marL="206375" indent="-206375" algn="just">
              <a:lnSpc>
                <a:spcPct val="91000"/>
              </a:lnSpc>
              <a:spcBef>
                <a:spcPct val="61000"/>
              </a:spcBef>
              <a:buFontTx/>
              <a:buNone/>
              <a:defRPr/>
            </a:pPr>
            <a:r>
              <a:rPr lang="es-MX" sz="2800" b="1">
                <a:solidFill>
                  <a:schemeClr val="accent2"/>
                </a:solidFill>
                <a:latin typeface="Arial" charset="0"/>
              </a:rPr>
              <a:t>A								A</a:t>
            </a:r>
          </a:p>
          <a:p>
            <a:pPr marL="206375" indent="-206375" algn="just">
              <a:lnSpc>
                <a:spcPct val="91000"/>
              </a:lnSpc>
              <a:spcBef>
                <a:spcPct val="61000"/>
              </a:spcBef>
              <a:buFontTx/>
              <a:buNone/>
              <a:defRPr/>
            </a:pPr>
            <a:r>
              <a:rPr lang="es-MX" sz="2800" b="1">
                <a:solidFill>
                  <a:schemeClr val="accent2"/>
                </a:solidFill>
                <a:latin typeface="Arial" charset="0"/>
              </a:rPr>
              <a:t>BA								BA</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N								V</a:t>
            </a:r>
          </a:p>
          <a:p>
            <a:pPr marL="206375" indent="-206375" algn="just">
              <a:lnSpc>
                <a:spcPct val="91000"/>
              </a:lnSpc>
              <a:spcBef>
                <a:spcPct val="61000"/>
              </a:spcBef>
              <a:buFontTx/>
              <a:buNone/>
              <a:defRPr/>
            </a:pPr>
            <a:r>
              <a:rPr lang="es-MX" sz="2800" b="1">
                <a:solidFill>
                  <a:schemeClr val="accent2"/>
                </a:solidFill>
                <a:latin typeface="Arial" charset="0"/>
              </a:rPr>
              <a:t>BM								BM</a:t>
            </a:r>
          </a:p>
          <a:p>
            <a:pPr marL="206375" indent="-206375" algn="just">
              <a:lnSpc>
                <a:spcPct val="91000"/>
              </a:lnSpc>
              <a:spcBef>
                <a:spcPct val="61000"/>
              </a:spcBef>
              <a:buFontTx/>
              <a:buNone/>
              <a:defRPr/>
            </a:pPr>
            <a:r>
              <a:rPr lang="es-MX" sz="2800" b="1">
                <a:solidFill>
                  <a:schemeClr val="accent2"/>
                </a:solidFill>
                <a:latin typeface="Arial" charset="0"/>
              </a:rPr>
              <a:t>M								M	</a:t>
            </a:r>
          </a:p>
          <a:p>
            <a:pPr marL="206375" indent="-206375" algn="just">
              <a:lnSpc>
                <a:spcPct val="91000"/>
              </a:lnSpc>
              <a:spcBef>
                <a:spcPct val="61000"/>
              </a:spcBef>
              <a:buFontTx/>
              <a:buNone/>
              <a:defRPr/>
            </a:pPr>
            <a:endParaRPr lang="es-AR" sz="1600" b="1">
              <a:solidFill>
                <a:schemeClr val="accent2"/>
              </a:solidFill>
              <a:latin typeface="Arial" charset="0"/>
            </a:endParaRPr>
          </a:p>
        </p:txBody>
      </p:sp>
      <p:sp>
        <p:nvSpPr>
          <p:cNvPr id="185347" name="Rectangle 3"/>
          <p:cNvSpPr>
            <a:spLocks noGrp="1" noChangeArrowheads="1"/>
          </p:cNvSpPr>
          <p:nvPr>
            <p:ph type="title"/>
          </p:nvPr>
        </p:nvSpPr>
        <p:spPr>
          <a:xfrm>
            <a:off x="827088" y="0"/>
            <a:ext cx="7667625" cy="1143000"/>
          </a:xfrm>
          <a:solidFill>
            <a:srgbClr val="FF9900"/>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_tradnl" sz="3200">
              <a:solidFill>
                <a:schemeClr val="accent2"/>
              </a:solidFill>
            </a:endParaRPr>
          </a:p>
        </p:txBody>
      </p:sp>
      <p:grpSp>
        <p:nvGrpSpPr>
          <p:cNvPr id="14342" name="Group 4"/>
          <p:cNvGrpSpPr>
            <a:grpSpLocks/>
          </p:cNvGrpSpPr>
          <p:nvPr/>
        </p:nvGrpSpPr>
        <p:grpSpPr bwMode="auto">
          <a:xfrm>
            <a:off x="1617663" y="1295400"/>
            <a:ext cx="6119812" cy="5181600"/>
            <a:chOff x="1248" y="864"/>
            <a:chExt cx="4176" cy="3264"/>
          </a:xfrm>
        </p:grpSpPr>
        <p:sp>
          <p:nvSpPr>
            <p:cNvPr id="14343" name="Line 5"/>
            <p:cNvSpPr>
              <a:spLocks noChangeShapeType="1"/>
            </p:cNvSpPr>
            <p:nvPr/>
          </p:nvSpPr>
          <p:spPr bwMode="auto">
            <a:xfrm>
              <a:off x="1296" y="1056"/>
              <a:ext cx="4080" cy="0"/>
            </a:xfrm>
            <a:prstGeom prst="line">
              <a:avLst/>
            </a:prstGeom>
            <a:noFill/>
            <a:ln w="76200">
              <a:solidFill>
                <a:schemeClr val="tx1"/>
              </a:solidFill>
              <a:round/>
              <a:headEnd/>
              <a:tailEnd/>
            </a:ln>
          </p:spPr>
          <p:txBody>
            <a:bodyPr/>
            <a:lstStyle/>
            <a:p>
              <a:endParaRPr lang="es-AR"/>
            </a:p>
          </p:txBody>
        </p:sp>
        <p:sp>
          <p:nvSpPr>
            <p:cNvPr id="14344" name="Line 6"/>
            <p:cNvSpPr>
              <a:spLocks noChangeShapeType="1"/>
            </p:cNvSpPr>
            <p:nvPr/>
          </p:nvSpPr>
          <p:spPr bwMode="auto">
            <a:xfrm>
              <a:off x="1296" y="1440"/>
              <a:ext cx="4080" cy="0"/>
            </a:xfrm>
            <a:prstGeom prst="line">
              <a:avLst/>
            </a:prstGeom>
            <a:noFill/>
            <a:ln w="76200">
              <a:solidFill>
                <a:schemeClr val="tx1"/>
              </a:solidFill>
              <a:round/>
              <a:headEnd/>
              <a:tailEnd/>
            </a:ln>
          </p:spPr>
          <p:txBody>
            <a:bodyPr/>
            <a:lstStyle/>
            <a:p>
              <a:endParaRPr lang="es-AR"/>
            </a:p>
          </p:txBody>
        </p:sp>
        <p:sp>
          <p:nvSpPr>
            <p:cNvPr id="14345" name="Line 7"/>
            <p:cNvSpPr>
              <a:spLocks noChangeShapeType="1"/>
            </p:cNvSpPr>
            <p:nvPr/>
          </p:nvSpPr>
          <p:spPr bwMode="auto">
            <a:xfrm>
              <a:off x="1296" y="1872"/>
              <a:ext cx="4080" cy="0"/>
            </a:xfrm>
            <a:prstGeom prst="line">
              <a:avLst/>
            </a:prstGeom>
            <a:noFill/>
            <a:ln w="76200">
              <a:solidFill>
                <a:schemeClr val="tx1"/>
              </a:solidFill>
              <a:round/>
              <a:headEnd/>
              <a:tailEnd/>
            </a:ln>
          </p:spPr>
          <p:txBody>
            <a:bodyPr/>
            <a:lstStyle/>
            <a:p>
              <a:endParaRPr lang="es-AR"/>
            </a:p>
          </p:txBody>
        </p:sp>
        <p:sp>
          <p:nvSpPr>
            <p:cNvPr id="14346" name="Line 8"/>
            <p:cNvSpPr>
              <a:spLocks noChangeShapeType="1"/>
            </p:cNvSpPr>
            <p:nvPr/>
          </p:nvSpPr>
          <p:spPr bwMode="auto">
            <a:xfrm>
              <a:off x="1296" y="3072"/>
              <a:ext cx="4128" cy="0"/>
            </a:xfrm>
            <a:prstGeom prst="line">
              <a:avLst/>
            </a:prstGeom>
            <a:noFill/>
            <a:ln w="76200">
              <a:solidFill>
                <a:schemeClr val="tx1"/>
              </a:solidFill>
              <a:round/>
              <a:headEnd/>
              <a:tailEnd/>
            </a:ln>
          </p:spPr>
          <p:txBody>
            <a:bodyPr/>
            <a:lstStyle/>
            <a:p>
              <a:endParaRPr lang="es-AR"/>
            </a:p>
          </p:txBody>
        </p:sp>
        <p:sp>
          <p:nvSpPr>
            <p:cNvPr id="14347" name="Line 9"/>
            <p:cNvSpPr>
              <a:spLocks noChangeShapeType="1"/>
            </p:cNvSpPr>
            <p:nvPr/>
          </p:nvSpPr>
          <p:spPr bwMode="auto">
            <a:xfrm>
              <a:off x="1296" y="3504"/>
              <a:ext cx="4128" cy="0"/>
            </a:xfrm>
            <a:prstGeom prst="line">
              <a:avLst/>
            </a:prstGeom>
            <a:noFill/>
            <a:ln w="76200">
              <a:solidFill>
                <a:schemeClr val="tx1"/>
              </a:solidFill>
              <a:round/>
              <a:headEnd/>
              <a:tailEnd/>
            </a:ln>
          </p:spPr>
          <p:txBody>
            <a:bodyPr/>
            <a:lstStyle/>
            <a:p>
              <a:endParaRPr lang="es-AR"/>
            </a:p>
          </p:txBody>
        </p:sp>
        <p:sp>
          <p:nvSpPr>
            <p:cNvPr id="14348" name="Line 10"/>
            <p:cNvSpPr>
              <a:spLocks noChangeShapeType="1"/>
            </p:cNvSpPr>
            <p:nvPr/>
          </p:nvSpPr>
          <p:spPr bwMode="auto">
            <a:xfrm>
              <a:off x="1296" y="2688"/>
              <a:ext cx="4128" cy="0"/>
            </a:xfrm>
            <a:prstGeom prst="line">
              <a:avLst/>
            </a:prstGeom>
            <a:noFill/>
            <a:ln w="76200">
              <a:solidFill>
                <a:schemeClr val="tx1"/>
              </a:solidFill>
              <a:round/>
              <a:headEnd/>
              <a:tailEnd/>
            </a:ln>
          </p:spPr>
          <p:txBody>
            <a:bodyPr/>
            <a:lstStyle/>
            <a:p>
              <a:endParaRPr lang="es-AR"/>
            </a:p>
          </p:txBody>
        </p:sp>
        <p:sp>
          <p:nvSpPr>
            <p:cNvPr id="14349" name="Line 11"/>
            <p:cNvSpPr>
              <a:spLocks noChangeShapeType="1"/>
            </p:cNvSpPr>
            <p:nvPr/>
          </p:nvSpPr>
          <p:spPr bwMode="auto">
            <a:xfrm>
              <a:off x="1296" y="2256"/>
              <a:ext cx="4080" cy="0"/>
            </a:xfrm>
            <a:prstGeom prst="line">
              <a:avLst/>
            </a:prstGeom>
            <a:noFill/>
            <a:ln w="76200">
              <a:solidFill>
                <a:schemeClr val="tx1"/>
              </a:solidFill>
              <a:round/>
              <a:headEnd/>
              <a:tailEnd/>
            </a:ln>
          </p:spPr>
          <p:txBody>
            <a:bodyPr/>
            <a:lstStyle/>
            <a:p>
              <a:endParaRPr lang="es-AR"/>
            </a:p>
          </p:txBody>
        </p:sp>
        <p:sp>
          <p:nvSpPr>
            <p:cNvPr id="14350" name="Line 12"/>
            <p:cNvSpPr>
              <a:spLocks noChangeShapeType="1"/>
            </p:cNvSpPr>
            <p:nvPr/>
          </p:nvSpPr>
          <p:spPr bwMode="auto">
            <a:xfrm>
              <a:off x="1248" y="3888"/>
              <a:ext cx="4128" cy="0"/>
            </a:xfrm>
            <a:prstGeom prst="line">
              <a:avLst/>
            </a:prstGeom>
            <a:noFill/>
            <a:ln w="76200">
              <a:solidFill>
                <a:schemeClr val="tx1"/>
              </a:solidFill>
              <a:round/>
              <a:headEnd/>
              <a:tailEnd/>
            </a:ln>
          </p:spPr>
          <p:txBody>
            <a:bodyPr/>
            <a:lstStyle/>
            <a:p>
              <a:endParaRPr lang="es-AR"/>
            </a:p>
          </p:txBody>
        </p:sp>
        <p:graphicFrame>
          <p:nvGraphicFramePr>
            <p:cNvPr id="14338" name="Object 1024"/>
            <p:cNvGraphicFramePr>
              <a:graphicFrameLocks noChangeAspect="1"/>
            </p:cNvGraphicFramePr>
            <p:nvPr/>
          </p:nvGraphicFramePr>
          <p:xfrm>
            <a:off x="1392" y="864"/>
            <a:ext cx="3888" cy="3264"/>
          </p:xfrm>
          <a:graphic>
            <a:graphicData uri="http://schemas.openxmlformats.org/presentationml/2006/ole">
              <mc:AlternateContent xmlns:mc="http://schemas.openxmlformats.org/markup-compatibility/2006">
                <mc:Choice xmlns:v="urn:schemas-microsoft-com:vml" Requires="v">
                  <p:oleObj name="Imagen de mapa de bits" r:id="rId3" imgW="2647619" imgH="2010056" progId="PBrush">
                    <p:embed/>
                  </p:oleObj>
                </mc:Choice>
                <mc:Fallback>
                  <p:oleObj name="Imagen de mapa de bits" r:id="rId3" imgW="2647619" imgH="2010056"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864"/>
                          <a:ext cx="3888" cy="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1025"/>
            <p:cNvGraphicFramePr>
              <a:graphicFrameLocks noChangeAspect="1"/>
            </p:cNvGraphicFramePr>
            <p:nvPr/>
          </p:nvGraphicFramePr>
          <p:xfrm>
            <a:off x="1536" y="2784"/>
            <a:ext cx="1436" cy="1271"/>
          </p:xfrm>
          <a:graphic>
            <a:graphicData uri="http://schemas.openxmlformats.org/presentationml/2006/ole">
              <mc:AlternateContent xmlns:mc="http://schemas.openxmlformats.org/markup-compatibility/2006">
                <mc:Choice xmlns:v="urn:schemas-microsoft-com:vml" Requires="v">
                  <p:oleObj name="Imagen de mapa de bits" r:id="rId5" imgW="2704762" imgH="2152951" progId="PBrush">
                    <p:embed/>
                  </p:oleObj>
                </mc:Choice>
                <mc:Fallback>
                  <p:oleObj name="Imagen de mapa de bits" r:id="rId5" imgW="2704762" imgH="2152951"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2784"/>
                          <a:ext cx="1436"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362" name="Object 1024"/>
          <p:cNvGraphicFramePr>
            <a:graphicFrameLocks noGrp="1" noChangeAspect="1"/>
          </p:cNvGraphicFramePr>
          <p:nvPr>
            <p:ph sz="quarter" idx="3"/>
          </p:nvPr>
        </p:nvGraphicFramePr>
        <p:xfrm>
          <a:off x="0" y="0"/>
          <a:ext cx="1457325" cy="1484313"/>
        </p:xfrm>
        <a:graphic>
          <a:graphicData uri="http://schemas.openxmlformats.org/presentationml/2006/ole">
            <mc:AlternateContent xmlns:mc="http://schemas.openxmlformats.org/markup-compatibility/2006">
              <mc:Choice xmlns:v="urn:schemas-microsoft-com:vml" Requires="v">
                <p:oleObj name="Imagen de mapa de bits" r:id="rId3" imgW="1457143" imgH="1190476" progId="PBrush">
                  <p:embed/>
                </p:oleObj>
              </mc:Choice>
              <mc:Fallback>
                <p:oleObj name="Imagen de mapa de bits" r:id="rId3" imgW="1457143" imgH="1190476"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57325"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1025"/>
          <p:cNvGraphicFramePr>
            <a:graphicFrameLocks noGrp="1" noChangeAspect="1"/>
          </p:cNvGraphicFramePr>
          <p:nvPr>
            <p:ph sz="half" idx="1"/>
          </p:nvPr>
        </p:nvGraphicFramePr>
        <p:xfrm>
          <a:off x="0" y="1508125"/>
          <a:ext cx="9144000" cy="5349875"/>
        </p:xfrm>
        <a:graphic>
          <a:graphicData uri="http://schemas.openxmlformats.org/presentationml/2006/ole">
            <mc:AlternateContent xmlns:mc="http://schemas.openxmlformats.org/markup-compatibility/2006">
              <mc:Choice xmlns:v="urn:schemas-microsoft-com:vml" Requires="v">
                <p:oleObj name="Imagen de mapa de bits" r:id="rId5" imgW="4819048" imgH="2819794" progId="PBrush">
                  <p:embed/>
                </p:oleObj>
              </mc:Choice>
              <mc:Fallback>
                <p:oleObj name="Imagen de mapa de bits" r:id="rId5" imgW="4819048" imgH="2819794"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08125"/>
                        <a:ext cx="91440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4" name="Rectangle 22"/>
          <p:cNvSpPr>
            <a:spLocks noGrp="1" noChangeArrowheads="1"/>
          </p:cNvSpPr>
          <p:nvPr>
            <p:ph type="title"/>
          </p:nvPr>
        </p:nvSpPr>
        <p:spPr>
          <a:xfrm>
            <a:off x="1371600" y="0"/>
            <a:ext cx="7772400" cy="1476375"/>
          </a:xfrm>
          <a:solidFill>
            <a:schemeClr val="accent1"/>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 sz="3200" b="1" i="1">
              <a:solidFill>
                <a:schemeClr val="accent2"/>
              </a:solidFill>
              <a:effectLst>
                <a:outerShdw blurRad="38100" dist="38100" dir="2700000" algn="tl">
                  <a:srgbClr val="000000"/>
                </a:outerShdw>
              </a:effectLst>
              <a:latin typeface="Arial"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755576" y="347457"/>
            <a:ext cx="7843333" cy="1125415"/>
          </a:xfrm>
          <a:solidFill>
            <a:schemeClr val="accent2">
              <a:lumMod val="10000"/>
              <a:lumOff val="90000"/>
            </a:schemeClr>
          </a:solidFill>
          <a:ln w="76200">
            <a:solidFill>
              <a:schemeClr val="accent2"/>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Patchera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Pannel</a:t>
            </a:r>
            <a:endPar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197639"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4" name="Imagen 3"/>
          <p:cNvPicPr>
            <a:picLocks noChangeAspect="1"/>
          </p:cNvPicPr>
          <p:nvPr/>
        </p:nvPicPr>
        <p:blipFill>
          <a:blip r:embed="rId3"/>
          <a:stretch>
            <a:fillRect/>
          </a:stretch>
        </p:blipFill>
        <p:spPr>
          <a:xfrm>
            <a:off x="314833" y="2033153"/>
            <a:ext cx="3853434" cy="175413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5" name="Imagen 4"/>
          <p:cNvPicPr>
            <a:picLocks noChangeAspect="1"/>
          </p:cNvPicPr>
          <p:nvPr/>
        </p:nvPicPr>
        <p:blipFill>
          <a:blip r:embed="rId4"/>
          <a:stretch>
            <a:fillRect/>
          </a:stretch>
        </p:blipFill>
        <p:spPr>
          <a:xfrm>
            <a:off x="4439062" y="2403231"/>
            <a:ext cx="4386949" cy="99399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6" name="Imagen 5"/>
          <p:cNvPicPr>
            <a:picLocks noChangeAspect="1"/>
          </p:cNvPicPr>
          <p:nvPr/>
        </p:nvPicPr>
        <p:blipFill>
          <a:blip r:embed="rId5"/>
          <a:stretch>
            <a:fillRect/>
          </a:stretch>
        </p:blipFill>
        <p:spPr>
          <a:xfrm>
            <a:off x="284954" y="4450165"/>
            <a:ext cx="3883314" cy="97290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7" name="Imagen 6"/>
          <p:cNvPicPr>
            <a:picLocks noChangeAspect="1"/>
          </p:cNvPicPr>
          <p:nvPr/>
        </p:nvPicPr>
        <p:blipFill>
          <a:blip r:embed="rId6"/>
          <a:stretch>
            <a:fillRect/>
          </a:stretch>
        </p:blipFill>
        <p:spPr>
          <a:xfrm>
            <a:off x="4822305" y="3957505"/>
            <a:ext cx="3973780" cy="195822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17680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 calcmode="lin" valueType="num">
                                      <p:cBhvr>
                                        <p:cTn id="7" dur="1000" fill="hold"/>
                                        <p:tgtEl>
                                          <p:spTgt spid="197634"/>
                                        </p:tgtEl>
                                        <p:attrNameLst>
                                          <p:attrName>ppt_w</p:attrName>
                                        </p:attrNameLst>
                                      </p:cBhvr>
                                      <p:tavLst>
                                        <p:tav tm="0">
                                          <p:val>
                                            <p:fltVal val="0"/>
                                          </p:val>
                                        </p:tav>
                                        <p:tav tm="100000">
                                          <p:val>
                                            <p:strVal val="#ppt_w"/>
                                          </p:val>
                                        </p:tav>
                                      </p:tavLst>
                                    </p:anim>
                                    <p:anim calcmode="lin" valueType="num">
                                      <p:cBhvr>
                                        <p:cTn id="8" dur="1000" fill="hold"/>
                                        <p:tgtEl>
                                          <p:spTgt spid="197634"/>
                                        </p:tgtEl>
                                        <p:attrNameLst>
                                          <p:attrName>ppt_h</p:attrName>
                                        </p:attrNameLst>
                                      </p:cBhvr>
                                      <p:tavLst>
                                        <p:tav tm="0">
                                          <p:val>
                                            <p:fltVal val="0"/>
                                          </p:val>
                                        </p:tav>
                                        <p:tav tm="100000">
                                          <p:val>
                                            <p:strVal val="#ppt_h"/>
                                          </p:val>
                                        </p:tav>
                                      </p:tavLst>
                                    </p:anim>
                                    <p:anim calcmode="lin" valueType="num">
                                      <p:cBhvr>
                                        <p:cTn id="9" dur="1000" fill="hold"/>
                                        <p:tgtEl>
                                          <p:spTgt spid="197634"/>
                                        </p:tgtEl>
                                        <p:attrNameLst>
                                          <p:attrName>style.rotation</p:attrName>
                                        </p:attrNameLst>
                                      </p:cBhvr>
                                      <p:tavLst>
                                        <p:tav tm="0">
                                          <p:val>
                                            <p:fltVal val="90"/>
                                          </p:val>
                                        </p:tav>
                                        <p:tav tm="100000">
                                          <p:val>
                                            <p:fltVal val="0"/>
                                          </p:val>
                                        </p:tav>
                                      </p:tavLst>
                                    </p:anim>
                                    <p:animEffect transition="in" filter="fade">
                                      <p:cBhvr>
                                        <p:cTn id="10" dur="1000"/>
                                        <p:tgtEl>
                                          <p:spTgt spid="1976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par>
                                <p:cTn id="33" presetID="3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0" y="260350"/>
            <a:ext cx="9144000" cy="1125538"/>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a:t>
            </a:r>
          </a:p>
        </p:txBody>
      </p:sp>
      <p:graphicFrame>
        <p:nvGraphicFramePr>
          <p:cNvPr id="16386" name="Object 1024"/>
          <p:cNvGraphicFramePr>
            <a:graphicFrameLocks noChangeAspect="1"/>
          </p:cNvGraphicFramePr>
          <p:nvPr/>
        </p:nvGraphicFramePr>
        <p:xfrm>
          <a:off x="395288" y="1628775"/>
          <a:ext cx="8510587" cy="4648200"/>
        </p:xfrm>
        <a:graphic>
          <a:graphicData uri="http://schemas.openxmlformats.org/presentationml/2006/ole">
            <mc:AlternateContent xmlns:mc="http://schemas.openxmlformats.org/markup-compatibility/2006">
              <mc:Choice xmlns:v="urn:schemas-microsoft-com:vml" Requires="v">
                <p:oleObj name="Imagen de mapa de bits" r:id="rId3" imgW="5229955" imgH="2619048" progId="PBrush">
                  <p:embed/>
                </p:oleObj>
              </mc:Choice>
              <mc:Fallback>
                <p:oleObj name="Imagen de mapa de bits" r:id="rId3" imgW="5229955" imgH="2619048"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28775"/>
                        <a:ext cx="85105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0"/>
            <a:ext cx="8458200" cy="914400"/>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(Fibra Óptica)</a:t>
            </a:r>
          </a:p>
        </p:txBody>
      </p:sp>
      <p:graphicFrame>
        <p:nvGraphicFramePr>
          <p:cNvPr id="17410" name="Object 1024"/>
          <p:cNvGraphicFramePr>
            <a:graphicFrameLocks noChangeAspect="1"/>
          </p:cNvGraphicFramePr>
          <p:nvPr/>
        </p:nvGraphicFramePr>
        <p:xfrm>
          <a:off x="457200" y="1219200"/>
          <a:ext cx="7596188" cy="4610100"/>
        </p:xfrm>
        <a:graphic>
          <a:graphicData uri="http://schemas.openxmlformats.org/presentationml/2006/ole">
            <mc:AlternateContent xmlns:mc="http://schemas.openxmlformats.org/markup-compatibility/2006">
              <mc:Choice xmlns:v="urn:schemas-microsoft-com:vml" Requires="v">
                <p:oleObj name="Imagen de mapa de bits" r:id="rId3" imgW="3629532" imgH="2152951" progId="PBrush">
                  <p:embed/>
                </p:oleObj>
              </mc:Choice>
              <mc:Fallback>
                <p:oleObj name="Imagen de mapa de bits" r:id="rId3" imgW="3629532" imgH="2152951"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7596188"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1025"/>
          <p:cNvGraphicFramePr>
            <a:graphicFrameLocks noChangeAspect="1"/>
          </p:cNvGraphicFramePr>
          <p:nvPr/>
        </p:nvGraphicFramePr>
        <p:xfrm>
          <a:off x="6629400" y="762000"/>
          <a:ext cx="2286000" cy="2286000"/>
        </p:xfrm>
        <a:graphic>
          <a:graphicData uri="http://schemas.openxmlformats.org/presentationml/2006/ole">
            <mc:AlternateContent xmlns:mc="http://schemas.openxmlformats.org/markup-compatibility/2006">
              <mc:Choice xmlns:v="urn:schemas-microsoft-com:vml" Requires="v">
                <p:oleObj name="Imagen de mapa de bits" r:id="rId5" imgW="1400000" imgH="1400000" progId="PBrush">
                  <p:embed/>
                </p:oleObj>
              </mc:Choice>
              <mc:Fallback>
                <p:oleObj name="Imagen de mapa de bits" r:id="rId5" imgW="1400000" imgH="1400000"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762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5587" name="Picture 2" descr="3Com® 1000BASE-SX SFP Transceiver"/>
          <p:cNvPicPr>
            <a:picLocks noChangeAspect="1" noChangeArrowheads="1"/>
          </p:cNvPicPr>
          <p:nvPr/>
        </p:nvPicPr>
        <p:blipFill>
          <a:blip r:embed="rId2" cstate="print"/>
          <a:srcRect/>
          <a:stretch>
            <a:fillRect/>
          </a:stretch>
        </p:blipFill>
        <p:spPr bwMode="auto">
          <a:xfrm>
            <a:off x="250825" y="1412875"/>
            <a:ext cx="1728788" cy="1292225"/>
          </a:xfrm>
          <a:prstGeom prst="rect">
            <a:avLst/>
          </a:prstGeom>
          <a:noFill/>
          <a:ln w="76200" algn="ctr">
            <a:solidFill>
              <a:schemeClr val="tx1"/>
            </a:solidFill>
            <a:miter lim="800000"/>
            <a:headEnd/>
            <a:tailEnd/>
          </a:ln>
          <a:effectLst/>
        </p:spPr>
      </p:pic>
      <p:pic>
        <p:nvPicPr>
          <p:cNvPr id="195588" name="Picture 4" descr="3Com® 1000BASE-T SFP Transceiver"/>
          <p:cNvPicPr>
            <a:picLocks noChangeAspect="1" noChangeArrowheads="1"/>
          </p:cNvPicPr>
          <p:nvPr/>
        </p:nvPicPr>
        <p:blipFill>
          <a:blip r:embed="rId3" cstate="print"/>
          <a:srcRect/>
          <a:stretch>
            <a:fillRect/>
          </a:stretch>
        </p:blipFill>
        <p:spPr bwMode="auto">
          <a:xfrm>
            <a:off x="250825" y="2781300"/>
            <a:ext cx="1728788" cy="1371600"/>
          </a:xfrm>
          <a:prstGeom prst="rect">
            <a:avLst/>
          </a:prstGeom>
          <a:noFill/>
          <a:ln w="76200" algn="ctr">
            <a:solidFill>
              <a:schemeClr val="tx1"/>
            </a:solidFill>
            <a:miter lim="800000"/>
            <a:headEnd/>
            <a:tailEnd/>
          </a:ln>
          <a:effectLst/>
        </p:spPr>
      </p:pic>
      <p:sp>
        <p:nvSpPr>
          <p:cNvPr id="195589" name="TextBox 6"/>
          <p:cNvSpPr txBox="1">
            <a:spLocks noChangeArrowheads="1"/>
          </p:cNvSpPr>
          <p:nvPr/>
        </p:nvSpPr>
        <p:spPr bwMode="auto">
          <a:xfrm>
            <a:off x="2286000" y="1447800"/>
            <a:ext cx="6477000" cy="1754188"/>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La mayoría de los equipamientos proveen este tipo de interface en la actualidad. </a:t>
            </a:r>
          </a:p>
          <a:p>
            <a:r>
              <a:rPr lang="es-AR" sz="1800" b="1" i="1">
                <a:solidFill>
                  <a:schemeClr val="tx2"/>
                </a:solidFill>
                <a:effectLst>
                  <a:outerShdw blurRad="38100" dist="38100" dir="2700000" algn="tl">
                    <a:srgbClr val="000000"/>
                  </a:outerShdw>
                </a:effectLst>
                <a:latin typeface="Arial" pitchFamily="34" charset="0"/>
              </a:rPr>
              <a:t>Capacidad hot-plug </a:t>
            </a:r>
          </a:p>
          <a:p>
            <a:r>
              <a:rPr lang="es-AR" sz="1800" b="1" i="1">
                <a:solidFill>
                  <a:schemeClr val="tx2"/>
                </a:solidFill>
                <a:effectLst>
                  <a:outerShdw blurRad="38100" dist="38100" dir="2700000" algn="tl">
                    <a:srgbClr val="000000"/>
                  </a:outerShdw>
                </a:effectLst>
                <a:latin typeface="Arial" pitchFamily="34" charset="0"/>
              </a:rPr>
              <a:t>Distintas potencias para lograr mayores distancias</a:t>
            </a:r>
          </a:p>
          <a:p>
            <a:r>
              <a:rPr lang="es-AR" sz="1800" b="1" i="1">
                <a:solidFill>
                  <a:schemeClr val="tx2"/>
                </a:solidFill>
                <a:effectLst>
                  <a:outerShdw blurRad="38100" dist="38100" dir="2700000" algn="tl">
                    <a:srgbClr val="000000"/>
                  </a:outerShdw>
                </a:effectLst>
                <a:latin typeface="Arial" pitchFamily="34" charset="0"/>
              </a:rPr>
              <a:t>Interfaces de fibra o cobre a 100, 1000 y 10G (solo fibra)</a:t>
            </a:r>
          </a:p>
          <a:p>
            <a:r>
              <a:rPr lang="es-AR" sz="1800" b="1" i="1">
                <a:solidFill>
                  <a:schemeClr val="tx2"/>
                </a:solidFill>
                <a:effectLst>
                  <a:outerShdw blurRad="38100" dist="38100" dir="2700000" algn="tl">
                    <a:srgbClr val="000000"/>
                  </a:outerShdw>
                </a:effectLst>
                <a:latin typeface="Arial" pitchFamily="34" charset="0"/>
              </a:rPr>
              <a:t>Algunos ejemplos:</a:t>
            </a:r>
          </a:p>
        </p:txBody>
      </p:sp>
      <p:graphicFrame>
        <p:nvGraphicFramePr>
          <p:cNvPr id="8" name="Table 7"/>
          <p:cNvGraphicFramePr>
            <a:graphicFrameLocks noGrp="1"/>
          </p:cNvGraphicFramePr>
          <p:nvPr/>
        </p:nvGraphicFramePr>
        <p:xfrm>
          <a:off x="2268538" y="3429000"/>
          <a:ext cx="6875462" cy="2595564"/>
        </p:xfrm>
        <a:graphic>
          <a:graphicData uri="http://schemas.openxmlformats.org/drawingml/2006/table">
            <a:tbl>
              <a:tblPr/>
              <a:tblGrid>
                <a:gridCol w="2292350">
                  <a:extLst>
                    <a:ext uri="{9D8B030D-6E8A-4147-A177-3AD203B41FA5}">
                      <a16:colId xmlns:a16="http://schemas.microsoft.com/office/drawing/2014/main" val="20000"/>
                    </a:ext>
                  </a:extLst>
                </a:gridCol>
                <a:gridCol w="2290762">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Conector</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Medio</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1000Base-T</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RJ-45</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Cobre</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1000Base-SX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 ó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1000Base-LH</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100Base-FX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10GBase-LR</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195624" name="Picture 6" descr="3Com® 1000BASE-LH SFP Transceiver"/>
          <p:cNvPicPr>
            <a:picLocks noChangeAspect="1" noChangeArrowheads="1"/>
          </p:cNvPicPr>
          <p:nvPr/>
        </p:nvPicPr>
        <p:blipFill>
          <a:blip r:embed="rId4" cstate="print"/>
          <a:srcRect/>
          <a:stretch>
            <a:fillRect/>
          </a:stretch>
        </p:blipFill>
        <p:spPr bwMode="auto">
          <a:xfrm>
            <a:off x="250825" y="4292600"/>
            <a:ext cx="1728788" cy="1209675"/>
          </a:xfrm>
          <a:prstGeom prst="rect">
            <a:avLst/>
          </a:prstGeom>
          <a:noFill/>
          <a:ln w="76200" algn="ctr">
            <a:solidFill>
              <a:schemeClr val="tx1"/>
            </a:solidFill>
            <a:miter lim="800000"/>
            <a:headEnd/>
            <a:tailEnd/>
          </a:ln>
          <a:effectLst/>
        </p:spPr>
      </p:pic>
      <p:sp>
        <p:nvSpPr>
          <p:cNvPr id="195625" name="TextBox 9"/>
          <p:cNvSpPr txBox="1">
            <a:spLocks noChangeArrowheads="1"/>
          </p:cNvSpPr>
          <p:nvPr/>
        </p:nvSpPr>
        <p:spPr bwMode="auto">
          <a:xfrm>
            <a:off x="2339975" y="6237288"/>
            <a:ext cx="6804025" cy="617537"/>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Existen también los conectores XFP utilizados para 10Gbps</a:t>
            </a:r>
            <a:endParaRPr lang="en-US" sz="1800" b="1" i="1">
              <a:solidFill>
                <a:schemeClr val="tx2"/>
              </a:solidFill>
              <a:effectLst>
                <a:outerShdw blurRad="38100" dist="38100" dir="2700000" algn="tl">
                  <a:srgbClr val="000000"/>
                </a:outerShdw>
              </a:effectLst>
              <a:latin typeface="Arial" pitchFamily="34" charset="0"/>
            </a:endParaRPr>
          </a:p>
        </p:txBody>
      </p:sp>
      <p:pic>
        <p:nvPicPr>
          <p:cNvPr id="195626" name="Picture 8" descr="3Com® 10GBASE-LR XFP"/>
          <p:cNvPicPr>
            <a:picLocks noChangeAspect="1" noChangeArrowheads="1"/>
          </p:cNvPicPr>
          <p:nvPr/>
        </p:nvPicPr>
        <p:blipFill>
          <a:blip r:embed="rId5" cstate="print"/>
          <a:srcRect/>
          <a:stretch>
            <a:fillRect/>
          </a:stretch>
        </p:blipFill>
        <p:spPr bwMode="auto">
          <a:xfrm>
            <a:off x="250825" y="5589588"/>
            <a:ext cx="1728788" cy="1268412"/>
          </a:xfrm>
          <a:prstGeom prst="rect">
            <a:avLst/>
          </a:prstGeom>
          <a:solidFill>
            <a:schemeClr val="tx1"/>
          </a:solidFill>
          <a:ln w="76200" algn="ctr">
            <a:solidFill>
              <a:schemeClr val="tx1"/>
            </a:solid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8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479" y="1698706"/>
            <a:ext cx="2502346" cy="2121554"/>
          </a:xfrm>
          <a:prstGeom prst="rect">
            <a:avLst/>
          </a:prstGeom>
          <a:solidFill>
            <a:srgbClr val="003366"/>
          </a:solidFill>
          <a:ln w="76200" algn="ctr">
            <a:solidFill>
              <a:schemeClr val="tx1"/>
            </a:solidFill>
            <a:miter lim="800000"/>
            <a:headEnd/>
            <a:tailEnd/>
          </a:ln>
          <a:effectLst/>
        </p:spPr>
      </p:pic>
      <p:pic>
        <p:nvPicPr>
          <p:cNvPr id="198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430028"/>
            <a:ext cx="6275267" cy="1334829"/>
          </a:xfrm>
          <a:prstGeom prst="rect">
            <a:avLst/>
          </a:prstGeom>
          <a:solidFill>
            <a:srgbClr val="003366"/>
          </a:solidFill>
          <a:ln w="76200" algn="ctr">
            <a:solidFill>
              <a:schemeClr val="tx1"/>
            </a:solidFill>
            <a:miter lim="800000"/>
            <a:headEnd/>
            <a:tailEnd/>
          </a:ln>
          <a:effectLst/>
        </p:spPr>
      </p:pic>
      <p:pic>
        <p:nvPicPr>
          <p:cNvPr id="198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698706"/>
            <a:ext cx="4608512" cy="2309808"/>
          </a:xfrm>
          <a:prstGeom prst="rect">
            <a:avLst/>
          </a:prstGeom>
          <a:solidFill>
            <a:srgbClr val="003366"/>
          </a:solidFill>
          <a:ln w="76200" algn="ctr">
            <a:solidFill>
              <a:schemeClr val="tx1"/>
            </a:solidFill>
            <a:miter lim="800000"/>
            <a:headEnd/>
            <a:tailEnd/>
          </a:ln>
          <a:effectLst/>
        </p:spPr>
      </p:pic>
    </p:spTree>
    <p:extLst>
      <p:ext uri="{BB962C8B-B14F-4D97-AF65-F5344CB8AC3E}">
        <p14:creationId xmlns:p14="http://schemas.microsoft.com/office/powerpoint/2010/main" val="2634132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755650" y="260350"/>
            <a:ext cx="7772400" cy="1143000"/>
          </a:xfrm>
          <a:solidFill>
            <a:schemeClr val="bg1">
              <a:lumMod val="40000"/>
              <a:lumOff val="60000"/>
            </a:schemeClr>
          </a:solidFill>
          <a:ln w="76200">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Conclusión </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Características de CE</a:t>
            </a:r>
          </a:p>
        </p:txBody>
      </p:sp>
      <p:sp>
        <p:nvSpPr>
          <p:cNvPr id="177155" name="Rectangle 3"/>
          <p:cNvSpPr>
            <a:spLocks noGrp="1" noChangeArrowheads="1"/>
          </p:cNvSpPr>
          <p:nvPr>
            <p:ph type="body" idx="1"/>
          </p:nvPr>
        </p:nvSpPr>
        <p:spPr>
          <a:solidFill>
            <a:schemeClr val="bg1">
              <a:lumMod val="40000"/>
              <a:lumOff val="60000"/>
            </a:schemeClr>
          </a:solidFill>
          <a:ln w="76200">
            <a:solidFill>
              <a:schemeClr val="bg1">
                <a:lumMod val="50000"/>
              </a:schemeClr>
            </a:solidFill>
          </a:ln>
        </p:spPr>
        <p:txBody>
          <a:bodyPr/>
          <a:lstStyle/>
          <a:p>
            <a:pPr>
              <a:lnSpc>
                <a:spcPct val="150000"/>
              </a:lnSpc>
              <a:defRPr/>
            </a:pPr>
            <a:r>
              <a:rPr lang="es-ES_tradnl" sz="2800" b="1" i="1">
                <a:effectLst>
                  <a:outerShdw blurRad="38100" dist="38100" dir="2700000" algn="tl">
                    <a:srgbClr val="000000"/>
                  </a:outerShdw>
                </a:effectLst>
                <a:latin typeface="Arial" charset="0"/>
              </a:rPr>
              <a:t>Modularidad</a:t>
            </a:r>
          </a:p>
          <a:p>
            <a:pPr>
              <a:lnSpc>
                <a:spcPct val="150000"/>
              </a:lnSpc>
              <a:defRPr/>
            </a:pPr>
            <a:r>
              <a:rPr lang="es-ES_tradnl" sz="2800" b="1" i="1">
                <a:effectLst>
                  <a:outerShdw blurRad="38100" dist="38100" dir="2700000" algn="tl">
                    <a:srgbClr val="000000"/>
                  </a:outerShdw>
                </a:effectLst>
                <a:latin typeface="Arial" charset="0"/>
              </a:rPr>
              <a:t>Flexibilidad</a:t>
            </a:r>
          </a:p>
          <a:p>
            <a:pPr>
              <a:lnSpc>
                <a:spcPct val="150000"/>
              </a:lnSpc>
              <a:defRPr/>
            </a:pPr>
            <a:r>
              <a:rPr lang="es-ES_tradnl" sz="2800" b="1" i="1">
                <a:effectLst>
                  <a:outerShdw blurRad="38100" dist="38100" dir="2700000" algn="tl">
                    <a:srgbClr val="000000"/>
                  </a:outerShdw>
                </a:effectLst>
                <a:latin typeface="Arial" charset="0"/>
              </a:rPr>
              <a:t>Arquitectura Abierta</a:t>
            </a:r>
          </a:p>
          <a:p>
            <a:pPr>
              <a:lnSpc>
                <a:spcPct val="150000"/>
              </a:lnSpc>
              <a:defRPr/>
            </a:pPr>
            <a:r>
              <a:rPr lang="es-ES_tradnl" sz="2800" b="1" i="1">
                <a:effectLst>
                  <a:outerShdw blurRad="38100" dist="38100" dir="2700000" algn="tl">
                    <a:srgbClr val="000000"/>
                  </a:outerShdw>
                </a:effectLst>
                <a:latin typeface="Arial" charset="0"/>
              </a:rPr>
              <a:t>Compatible con Estándares</a:t>
            </a:r>
          </a:p>
          <a:p>
            <a:pPr>
              <a:lnSpc>
                <a:spcPct val="150000"/>
              </a:lnSpc>
              <a:defRPr/>
            </a:pPr>
            <a:r>
              <a:rPr lang="es-ES_tradnl" sz="2800" b="1" i="1">
                <a:effectLst>
                  <a:outerShdw blurRad="38100" dist="38100" dir="2700000" algn="tl">
                    <a:srgbClr val="000000"/>
                  </a:outerShdw>
                </a:effectLst>
                <a:latin typeface="Arial" charset="0"/>
              </a:rPr>
              <a:t>Future Proofing (Tecnologías Futuras)</a:t>
            </a:r>
          </a:p>
          <a:p>
            <a:pPr>
              <a:lnSpc>
                <a:spcPct val="150000"/>
              </a:lnSpc>
              <a:defRPr/>
            </a:pPr>
            <a:endParaRPr lang="es-ES_tradnl" sz="2800" b="1" i="1">
              <a:effectLst>
                <a:outerShdw blurRad="38100" dist="38100" dir="2700000" algn="tl">
                  <a:srgbClr val="000000"/>
                </a:outerShdw>
              </a:effectLst>
              <a:latin typeface="Arial" charset="0"/>
            </a:endParaRPr>
          </a:p>
          <a:p>
            <a:pPr>
              <a:defRPr/>
            </a:pPr>
            <a:endParaRPr lang="es-ES_tradnl" sz="2800" b="1" i="1">
              <a:effectLst>
                <a:outerShdw blurRad="38100" dist="38100" dir="2700000" algn="tl">
                  <a:srgbClr val="000000"/>
                </a:outerShdw>
              </a:effectLst>
              <a:latin typeface="Aria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0" y="0"/>
            <a:ext cx="9144000" cy="1143000"/>
          </a:xfrm>
          <a:solidFill>
            <a:schemeClr val="bg1">
              <a:lumMod val="40000"/>
              <a:lumOff val="60000"/>
            </a:schemeClr>
          </a:solidFill>
          <a:ln w="76200">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Conclusión – Ventajas de CE</a:t>
            </a:r>
          </a:p>
        </p:txBody>
      </p:sp>
      <p:sp>
        <p:nvSpPr>
          <p:cNvPr id="178179" name="Rectangle 3"/>
          <p:cNvSpPr>
            <a:spLocks noGrp="1" noChangeArrowheads="1"/>
          </p:cNvSpPr>
          <p:nvPr>
            <p:ph type="body" idx="1"/>
          </p:nvPr>
        </p:nvSpPr>
        <p:spPr>
          <a:xfrm>
            <a:off x="539552" y="1340768"/>
            <a:ext cx="8299450" cy="5257800"/>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Reducción de Costos.</a:t>
            </a:r>
            <a:r>
              <a:rPr lang="es-ES_tradnl" sz="2800" b="1" i="1" dirty="0">
                <a:effectLst>
                  <a:outerShdw blurRad="38100" dist="38100" dir="2700000" algn="tl">
                    <a:srgbClr val="000000"/>
                  </a:outerShdw>
                </a:effectLst>
                <a:latin typeface="Arial" charset="0"/>
              </a:rPr>
              <a:t>  </a:t>
            </a:r>
          </a:p>
          <a:p>
            <a:pPr lvl="1">
              <a:lnSpc>
                <a:spcPct val="150000"/>
              </a:lnSpc>
              <a:defRPr/>
            </a:pPr>
            <a:r>
              <a:rPr lang="es-ES_tradnl" sz="2000" b="1" i="1" dirty="0">
                <a:effectLst>
                  <a:outerShdw blurRad="38100" dist="38100" dir="2700000" algn="tl">
                    <a:srgbClr val="000000"/>
                  </a:outerShdw>
                </a:effectLst>
                <a:latin typeface="Arial" charset="0"/>
              </a:rPr>
              <a:t>Instalación y materiales</a:t>
            </a:r>
            <a:r>
              <a:rPr lang="es-ES_tradnl" sz="1800" b="1" i="1" dirty="0">
                <a:effectLst>
                  <a:outerShdw blurRad="38100" dist="38100" dir="2700000" algn="tl">
                    <a:srgbClr val="000000"/>
                  </a:outerShdw>
                </a:effectLst>
                <a:latin typeface="Arial" charset="0"/>
              </a:rPr>
              <a:t> (Materiales Estándares).</a:t>
            </a:r>
          </a:p>
          <a:p>
            <a:pPr>
              <a:lnSpc>
                <a:spcPct val="150000"/>
              </a:lnSpc>
              <a:defRPr/>
            </a:pPr>
            <a:r>
              <a:rPr lang="es-ES_tradnl" sz="3600" b="1" i="1" dirty="0">
                <a:effectLst>
                  <a:outerShdw blurRad="38100" dist="38100" dir="2700000" algn="tl">
                    <a:srgbClr val="000000"/>
                  </a:outerShdw>
                </a:effectLst>
                <a:latin typeface="Arial" charset="0"/>
              </a:rPr>
              <a:t>Reducción de Espacio</a:t>
            </a:r>
            <a:r>
              <a:rPr lang="es-ES_tradnl" sz="2800" b="1" i="1" dirty="0">
                <a:effectLst>
                  <a:outerShdw blurRad="38100" dist="38100" dir="2700000" algn="tl">
                    <a:srgbClr val="000000"/>
                  </a:outerShdw>
                </a:effectLst>
                <a:latin typeface="Arial" charset="0"/>
              </a:rPr>
              <a:t> </a:t>
            </a:r>
            <a:r>
              <a:rPr lang="es-ES_tradnl" sz="2000" b="1" i="1" dirty="0">
                <a:effectLst>
                  <a:outerShdw blurRad="38100" dist="38100" dir="2700000" algn="tl">
                    <a:srgbClr val="000000"/>
                  </a:outerShdw>
                </a:effectLst>
                <a:latin typeface="Arial" charset="0"/>
              </a:rPr>
              <a:t>(Ductos y Montantes)</a:t>
            </a:r>
          </a:p>
          <a:p>
            <a:pPr>
              <a:lnSpc>
                <a:spcPct val="150000"/>
              </a:lnSpc>
              <a:defRPr/>
            </a:pPr>
            <a:r>
              <a:rPr lang="es-ES_tradnl" sz="3600" b="1" i="1" dirty="0">
                <a:effectLst>
                  <a:outerShdw blurRad="38100" dist="38100" dir="2700000" algn="tl">
                    <a:srgbClr val="000000"/>
                  </a:outerShdw>
                </a:effectLst>
                <a:latin typeface="Arial" charset="0"/>
              </a:rPr>
              <a:t>Reducción de Gastos.</a:t>
            </a:r>
            <a:r>
              <a:rPr lang="es-ES_tradnl" sz="2800" b="1" i="1" dirty="0">
                <a:effectLst>
                  <a:outerShdw blurRad="38100" dist="38100" dir="2700000" algn="tl">
                    <a:srgbClr val="000000"/>
                  </a:outerShdw>
                </a:effectLst>
                <a:latin typeface="Arial" charset="0"/>
              </a:rPr>
              <a:t> </a:t>
            </a:r>
          </a:p>
          <a:p>
            <a:pPr lvl="4">
              <a:lnSpc>
                <a:spcPct val="150000"/>
              </a:lnSpc>
              <a:defRPr/>
            </a:pPr>
            <a:r>
              <a:rPr lang="es-ES_tradnl" sz="1800" b="1" i="1" dirty="0">
                <a:effectLst>
                  <a:outerShdw blurRad="38100" dist="38100" dir="2700000" algn="tl">
                    <a:srgbClr val="000000"/>
                  </a:outerShdw>
                </a:effectLst>
                <a:latin typeface="Arial" charset="0"/>
              </a:rPr>
              <a:t>Adicionales</a:t>
            </a:r>
          </a:p>
          <a:p>
            <a:pPr lvl="4">
              <a:lnSpc>
                <a:spcPct val="150000"/>
              </a:lnSpc>
              <a:defRPr/>
            </a:pPr>
            <a:r>
              <a:rPr lang="es-ES_tradnl" sz="1800" b="1" i="1" dirty="0">
                <a:effectLst>
                  <a:outerShdw blurRad="38100" dist="38100" dir="2700000" algn="tl">
                    <a:srgbClr val="000000"/>
                  </a:outerShdw>
                </a:effectLst>
                <a:latin typeface="Arial" charset="0"/>
              </a:rPr>
              <a:t>Cambios </a:t>
            </a:r>
          </a:p>
          <a:p>
            <a:pPr lvl="4">
              <a:lnSpc>
                <a:spcPct val="150000"/>
              </a:lnSpc>
              <a:defRPr/>
            </a:pPr>
            <a:r>
              <a:rPr lang="es-ES_tradnl" sz="1800" b="1" i="1" dirty="0">
                <a:effectLst>
                  <a:outerShdw blurRad="38100" dist="38100" dir="2700000" algn="tl">
                    <a:srgbClr val="000000"/>
                  </a:outerShdw>
                </a:effectLst>
                <a:latin typeface="Arial" charset="0"/>
              </a:rPr>
              <a:t>Administración </a:t>
            </a:r>
          </a:p>
          <a:p>
            <a:pPr lvl="4">
              <a:lnSpc>
                <a:spcPct val="150000"/>
              </a:lnSpc>
              <a:defRPr/>
            </a:pPr>
            <a:r>
              <a:rPr lang="es-ES_tradnl" sz="1800" b="1" i="1" dirty="0">
                <a:effectLst>
                  <a:outerShdw blurRad="38100" dist="38100" dir="2700000" algn="tl">
                    <a:srgbClr val="000000"/>
                  </a:outerShdw>
                </a:effectLst>
                <a:latin typeface="Arial" charset="0"/>
              </a:rPr>
              <a:t>Mantenimiento</a:t>
            </a:r>
          </a:p>
          <a:p>
            <a:pPr>
              <a:lnSpc>
                <a:spcPct val="150000"/>
              </a:lnSpc>
              <a:defRPr/>
            </a:pPr>
            <a:endParaRPr lang="es-ES_tradnl" sz="2400" b="1" i="1" dirty="0">
              <a:effectLst>
                <a:outerShdw blurRad="38100" dist="38100" dir="2700000" algn="tl">
                  <a:srgbClr val="000000"/>
                </a:outerShdw>
              </a:effectLst>
              <a:latin typeface="Arial" charset="0"/>
            </a:endParaRPr>
          </a:p>
          <a:p>
            <a:pPr>
              <a:defRPr/>
            </a:pPr>
            <a:endParaRPr lang="es-ES_tradnl" sz="2400" b="1" i="1" dirty="0">
              <a:effectLst>
                <a:outerShdw blurRad="38100" dist="38100" dir="2700000" algn="tl">
                  <a:srgbClr val="000000"/>
                </a:outerShdw>
              </a:effectLst>
              <a:latin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560294" y="0"/>
            <a:ext cx="8153400" cy="1407368"/>
          </a:xfrm>
          <a:solidFill>
            <a:schemeClr val="bg1">
              <a:lumMod val="75000"/>
            </a:schemeClr>
          </a:solidFill>
          <a:ln w="76200">
            <a:solidFill>
              <a:schemeClr val="accent2">
                <a:lumMod val="50000"/>
                <a:lumOff val="50000"/>
              </a:schemeClr>
            </a:solidFill>
          </a:ln>
        </p:spPr>
        <p:txBody>
          <a:bodyPr/>
          <a:lstStyle/>
          <a:p>
            <a:pPr>
              <a:defRPr/>
            </a:pPr>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 ALTERNATIVAS</a:t>
            </a:r>
          </a:p>
        </p:txBody>
      </p:sp>
      <p:sp>
        <p:nvSpPr>
          <p:cNvPr id="98307" name="Rectangle 1027"/>
          <p:cNvSpPr>
            <a:spLocks noGrp="1" noChangeArrowheads="1"/>
          </p:cNvSpPr>
          <p:nvPr>
            <p:ph type="body" idx="1"/>
          </p:nvPr>
        </p:nvSpPr>
        <p:spPr>
          <a:xfrm>
            <a:off x="381000" y="1905000"/>
            <a:ext cx="8382000" cy="4114800"/>
          </a:xfrm>
          <a:solidFill>
            <a:schemeClr val="bg1"/>
          </a:solidFill>
          <a:ln w="76200">
            <a:solidFill>
              <a:schemeClr val="accent2">
                <a:lumMod val="50000"/>
                <a:lumOff val="50000"/>
              </a:schemeClr>
            </a:solidFill>
          </a:ln>
        </p:spPr>
        <p:txBody>
          <a:bodyPr/>
          <a:lstStyle/>
          <a:p>
            <a:pPr>
              <a:defRPr/>
            </a:pPr>
            <a:r>
              <a:rPr lang="es-ES_tradnl" sz="3600" i="1">
                <a:effectLst>
                  <a:outerShdw blurRad="38100" dist="38100" dir="2700000" algn="tl">
                    <a:srgbClr val="000000"/>
                  </a:outerShdw>
                </a:effectLst>
                <a:latin typeface="Arial" charset="0"/>
              </a:rPr>
              <a:t>Medio de Transmisión</a:t>
            </a:r>
          </a:p>
          <a:p>
            <a:pPr>
              <a:defRPr/>
            </a:pPr>
            <a:r>
              <a:rPr lang="es-ES_tradnl" sz="3600" i="1">
                <a:effectLst>
                  <a:outerShdw blurRad="38100" dist="38100" dir="2700000" algn="tl">
                    <a:srgbClr val="000000"/>
                  </a:outerShdw>
                </a:effectLst>
                <a:latin typeface="Arial" charset="0"/>
              </a:rPr>
              <a:t>Técnica de señalización</a:t>
            </a:r>
          </a:p>
          <a:p>
            <a:pPr>
              <a:defRPr/>
            </a:pPr>
            <a:r>
              <a:rPr lang="es-ES_tradnl" sz="3600" i="1">
                <a:effectLst>
                  <a:outerShdw blurRad="38100" dist="38100" dir="2700000" algn="tl">
                    <a:srgbClr val="000000"/>
                  </a:outerShdw>
                </a:effectLst>
                <a:latin typeface="Arial" charset="0"/>
              </a:rPr>
              <a:t>Topología</a:t>
            </a:r>
          </a:p>
          <a:p>
            <a:pPr>
              <a:defRPr/>
            </a:pPr>
            <a:r>
              <a:rPr lang="es-ES_tradnl" sz="3600" i="1">
                <a:effectLst>
                  <a:outerShdw blurRad="38100" dist="38100" dir="2700000" algn="tl">
                    <a:srgbClr val="000000"/>
                  </a:outerShdw>
                </a:effectLst>
                <a:latin typeface="Arial" charset="0"/>
              </a:rPr>
              <a:t>Longitud Máxima</a:t>
            </a:r>
          </a:p>
          <a:p>
            <a:pPr>
              <a:defRPr/>
            </a:pPr>
            <a:r>
              <a:rPr lang="es-ES_tradnl" sz="3600" i="1">
                <a:effectLst>
                  <a:outerShdw blurRad="38100" dist="38100" dir="2700000" algn="tl">
                    <a:srgbClr val="000000"/>
                  </a:outerShdw>
                </a:effectLst>
                <a:latin typeface="Arial" charset="0"/>
              </a:rPr>
              <a:t>Nodos del Segmento</a:t>
            </a:r>
          </a:p>
          <a:p>
            <a:pPr>
              <a:defRPr/>
            </a:pPr>
            <a:r>
              <a:rPr lang="es-ES_tradnl" sz="3600" i="1">
                <a:effectLst>
                  <a:outerShdw blurRad="38100" dist="38100" dir="2700000" algn="tl">
                    <a:srgbClr val="000000"/>
                  </a:outerShdw>
                </a:effectLst>
                <a:latin typeface="Arial" charset="0"/>
              </a:rPr>
              <a:t>Diámetro del cable</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60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116632"/>
            <a:ext cx="7772400" cy="140736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 MBPS</a:t>
            </a:r>
          </a:p>
        </p:txBody>
      </p:sp>
      <p:sp>
        <p:nvSpPr>
          <p:cNvPr id="95235" name="Rectangle 3"/>
          <p:cNvSpPr>
            <a:spLocks noGrp="1" noChangeArrowheads="1"/>
          </p:cNvSpPr>
          <p:nvPr>
            <p:ph type="body" idx="1"/>
          </p:nvPr>
        </p:nvSpPr>
        <p:spPr>
          <a:xfrm>
            <a:off x="457200" y="2057400"/>
            <a:ext cx="8458200" cy="4495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 BASE  5 </a:t>
            </a:r>
            <a:r>
              <a:rPr lang="es-ES_tradnl" sz="4000" i="1">
                <a:effectLst>
                  <a:outerShdw blurRad="38100" dist="38100" dir="2700000" algn="tl">
                    <a:srgbClr val="000000"/>
                  </a:outerShdw>
                </a:effectLst>
                <a:latin typeface="Arial" charset="0"/>
                <a:sym typeface="Wingdings 3" pitchFamily="18" charset="2"/>
              </a:rPr>
              <a:t> Coaxil Grueso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2 </a:t>
            </a:r>
            <a:r>
              <a:rPr lang="es-ES_tradnl" sz="4000" i="1">
                <a:effectLst>
                  <a:outerShdw blurRad="38100" dist="38100" dir="2700000" algn="tl">
                    <a:srgbClr val="000000"/>
                  </a:outerShdw>
                </a:effectLst>
                <a:latin typeface="Arial" charset="0"/>
                <a:sym typeface="Wingdings 3" pitchFamily="18" charset="2"/>
              </a:rPr>
              <a:t> Coaxil Fino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T </a:t>
            </a:r>
            <a:r>
              <a:rPr lang="es-ES_tradnl" sz="4000" i="1">
                <a:effectLst>
                  <a:outerShdw blurRad="38100" dist="38100" dir="2700000" algn="tl">
                    <a:srgbClr val="000000"/>
                  </a:outerShdw>
                </a:effectLst>
                <a:latin typeface="Arial" charset="0"/>
                <a:sym typeface="Wingdings 3" pitchFamily="18" charset="2"/>
              </a:rPr>
              <a:t> Trenzado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304800"/>
            <a:ext cx="8291264" cy="21336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Fast Ethernet</a:t>
            </a:r>
          </a:p>
        </p:txBody>
      </p:sp>
      <p:sp>
        <p:nvSpPr>
          <p:cNvPr id="96259" name="Rectangle 3"/>
          <p:cNvSpPr>
            <a:spLocks noGrp="1" noChangeArrowheads="1"/>
          </p:cNvSpPr>
          <p:nvPr>
            <p:ph type="body" idx="1"/>
          </p:nvPr>
        </p:nvSpPr>
        <p:spPr>
          <a:xfrm>
            <a:off x="457200" y="2743200"/>
            <a:ext cx="8458200" cy="32766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 BASE  TX </a:t>
            </a:r>
            <a:r>
              <a:rPr lang="es-ES_tradnl" sz="4000" i="1">
                <a:effectLst>
                  <a:outerShdw blurRad="38100" dist="38100" dir="2700000" algn="tl">
                    <a:srgbClr val="000000"/>
                  </a:outerShdw>
                </a:effectLst>
                <a:latin typeface="Arial" charset="0"/>
                <a:sym typeface="Wingdings 3" pitchFamily="18" charset="2"/>
              </a:rPr>
              <a:t> UTP - STP</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FX</a:t>
            </a:r>
            <a:r>
              <a:rPr lang="es-ES_tradnl" sz="4000" i="1">
                <a:effectLst>
                  <a:outerShdw blurRad="38100" dist="38100" dir="2700000" algn="tl">
                    <a:srgbClr val="000000"/>
                  </a:outerShdw>
                </a:effectLst>
                <a:latin typeface="Arial" charset="0"/>
                <a:sym typeface="Wingdings 3" pitchFamily="18" charset="2"/>
              </a:rPr>
              <a:t> Fibra Óptica</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T4</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67544" y="381000"/>
            <a:ext cx="8143056" cy="2057400"/>
          </a:xfrm>
          <a:solidFill>
            <a:schemeClr val="bg1"/>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GIGABIT A 1000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GIGABIT Ethernet</a:t>
            </a:r>
            <a:endParaRPr lang="es-ES_tradnl" sz="3200" b="1" i="1">
              <a:solidFill>
                <a:schemeClr val="tx1"/>
              </a:solidFill>
              <a:effectLst>
                <a:outerShdw blurRad="38100" dist="38100" dir="2700000" algn="tl">
                  <a:srgbClr val="000000"/>
                </a:outerShdw>
              </a:effectLst>
              <a:latin typeface="Arial" charset="0"/>
            </a:endParaRPr>
          </a:p>
        </p:txBody>
      </p:sp>
      <p:sp>
        <p:nvSpPr>
          <p:cNvPr id="99331" name="Rectangle 3"/>
          <p:cNvSpPr>
            <a:spLocks noGrp="1" noChangeArrowheads="1"/>
          </p:cNvSpPr>
          <p:nvPr>
            <p:ph type="body" idx="1"/>
          </p:nvPr>
        </p:nvSpPr>
        <p:spPr>
          <a:xfrm>
            <a:off x="228600" y="2819400"/>
            <a:ext cx="8915400" cy="3352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1000 BASE  SX </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LX</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CX</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1000 BASE T  </a:t>
            </a:r>
            <a:r>
              <a:rPr lang="es-ES_tradnl" sz="4000" i="1">
                <a:effectLst>
                  <a:outerShdw blurRad="38100" dist="38100" dir="2700000" algn="tl">
                    <a:srgbClr val="000000"/>
                  </a:outerShdw>
                </a:effectLst>
                <a:latin typeface="Arial" charset="0"/>
                <a:sym typeface="Wingdings 3" pitchFamily="18" charset="2"/>
              </a:rPr>
              <a:t> UTP 5</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4.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5.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6.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7.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8.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9.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3689</TotalTime>
  <Words>6188</Words>
  <Application>Microsoft Office PowerPoint</Application>
  <PresentationFormat>Carta (216 x 279 mm)</PresentationFormat>
  <Paragraphs>551</Paragraphs>
  <Slides>60</Slides>
  <Notes>56</Notes>
  <HiddenSlides>3</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60</vt:i4>
      </vt:variant>
    </vt:vector>
  </HeadingPairs>
  <TitlesOfParts>
    <vt:vector size="70" baseType="lpstr">
      <vt:lpstr>Arial</vt:lpstr>
      <vt:lpstr>Arial Rounded MT Bold</vt:lpstr>
      <vt:lpstr>Calibri</vt:lpstr>
      <vt:lpstr>Tahoma</vt:lpstr>
      <vt:lpstr>Times New Roman</vt:lpstr>
      <vt:lpstr>Verdana</vt:lpstr>
      <vt:lpstr>Wingdings</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Organismos de Normalización</vt:lpstr>
      <vt:lpstr>ESPECIFICACIONES  IEEE 802.3 </vt:lpstr>
      <vt:lpstr>ESPECIFICACIONES  IEEE 802.3  - ALTERNATIVAS</vt:lpstr>
      <vt:lpstr>ESPECIFICACIONES  IEEE 802.3 A 10 MBPS</vt:lpstr>
      <vt:lpstr>ESPECIFICACIONES  IEEE 802.3 A 100 MBPS Fast Ethernet</vt:lpstr>
      <vt:lpstr>ESPECIFICACIONES  GIGABIT A 1000 MBPS  GIGABIT Ethernet</vt:lpstr>
      <vt:lpstr>ESPECIFICACIONES  IEEE 802.11 Wirless</vt:lpstr>
      <vt:lpstr>ESPECIFICACIONES  IEEE 802.11 Wirless</vt:lpstr>
      <vt:lpstr>ESPECIFICACIONES  IEEE  802.3af </vt:lpstr>
      <vt:lpstr>ESPECIFICACIONES  IEEE  802.3af </vt:lpstr>
      <vt:lpstr>Tecnologías Ethernet</vt:lpstr>
      <vt:lpstr>CABLEADO ESTRUCTURADO</vt:lpstr>
      <vt:lpstr>CABLEADO ESTRUCTURADO</vt:lpstr>
      <vt:lpstr>CABLEADO ESTRUCTURADO</vt:lpstr>
      <vt:lpstr>POR QUE  SURGE EL CABLEADO ESTRUCTURADO ?</vt:lpstr>
      <vt:lpstr>TIA 942</vt:lpstr>
      <vt:lpstr>ANSI/EIA/TIA 568</vt:lpstr>
      <vt:lpstr>NORMAS RELACIONADAS</vt:lpstr>
      <vt:lpstr>NORMAS RELACIONADAS</vt:lpstr>
      <vt:lpstr>SISTEMA DE CABLEADO   ESTRUCTURA</vt:lpstr>
      <vt:lpstr>CABLEADO HORIZONTAL</vt:lpstr>
      <vt:lpstr>CABLEADO HORIZONTAL</vt:lpstr>
      <vt:lpstr>CABLEADO HORIZONTAL PARES TRENZADOS (EIA 568A)</vt:lpstr>
      <vt:lpstr>CABLEADO HORIZONTAL PARES TRENZADOS (EIA 568A)</vt:lpstr>
      <vt:lpstr>Definiciones varias</vt:lpstr>
      <vt:lpstr>CABLEADO HORIZONTAL Parámetros </vt:lpstr>
      <vt:lpstr>CABLEADO HORIZONTAL Parámetros P/Categoría</vt:lpstr>
      <vt:lpstr>CABLEADO VERTICAL  ( BACKBONE )</vt:lpstr>
      <vt:lpstr>Distancias ( BACKBONE )</vt:lpstr>
      <vt:lpstr> Closet de Comunicaciones [ TC ]</vt:lpstr>
      <vt:lpstr>Closet de Comunicaciones [ TC ]  Montante</vt:lpstr>
      <vt:lpstr>Closet de Comunicaciones</vt:lpstr>
      <vt:lpstr>Sala de Equipos [ ER ]</vt:lpstr>
      <vt:lpstr>Sala de Equipos [ ER ]</vt:lpstr>
      <vt:lpstr>Entrada de Servicios [EF] </vt:lpstr>
      <vt:lpstr>Entrada de Servicios [EF] </vt:lpstr>
      <vt:lpstr>Áreas de Trabajo [ WA]</vt:lpstr>
      <vt:lpstr>Áreas de Trabajo</vt:lpstr>
      <vt:lpstr>Áreas de Trabajo - Pentascanner</vt:lpstr>
      <vt:lpstr>Áreas de Trabajo – Backbones OTDR – Reflectómetro Óptico de Dominio de Tiempo</vt:lpstr>
      <vt:lpstr>Áreas de Trabajo – Backbones OTDR – Reflectómetro Óptico de Dominio de Tiempo</vt:lpstr>
      <vt:lpstr>Sistema de puesta a tierra y puenteado</vt:lpstr>
      <vt:lpstr>Sistema de puesta a tierra y puenteado</vt:lpstr>
      <vt:lpstr>Administración del sistema de cableado</vt:lpstr>
      <vt:lpstr>Cableado Ethernet</vt:lpstr>
      <vt:lpstr>ASIGNACION DE PARES EN CONECTORES RJ45 </vt:lpstr>
      <vt:lpstr>Conexión Grupo de Trabajo Dos PCS – PINOUT – Cable Multipar</vt:lpstr>
      <vt:lpstr>Conexión Grupo de Trabajo Dos PCS – PINOUT – Cable Multipar</vt:lpstr>
      <vt:lpstr>Patchera /Patch Pannel</vt:lpstr>
      <vt:lpstr>PATCH PANEL </vt:lpstr>
      <vt:lpstr>PATCH PANEL (Fibra Óptica)</vt:lpstr>
      <vt:lpstr>Tranceivers SFP  (Small Form-Factor Plug-in)</vt:lpstr>
      <vt:lpstr>Tranceivers SFP  (Small Form-Factor Plug-in)</vt:lpstr>
      <vt:lpstr>Conclusión  Características de CE</vt:lpstr>
      <vt:lpstr>Conclusión – Ventajas de CE</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dc:creator>
  <dc:description>Actualizada al 12/12/2005_x000d_
REDES DE COMPUTADORAS_x000d_
CLASIFICACIÓN, CONCEPTOS_x000d_
TOPOLOGIAS, VLAN , VPN _x000d_
INTERNET</dc:description>
  <cp:lastModifiedBy>Pablo Alejandro Lena</cp:lastModifiedBy>
  <cp:revision>418</cp:revision>
  <dcterms:created xsi:type="dcterms:W3CDTF">2000-05-04T00:32:53Z</dcterms:created>
  <dcterms:modified xsi:type="dcterms:W3CDTF">2021-09-09T14:26:49Z</dcterms:modified>
  <cp:category>Transparencias de Clase</cp:category>
</cp:coreProperties>
</file>